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56" r:id="rId2"/>
    <p:sldId id="263" r:id="rId3"/>
    <p:sldId id="291" r:id="rId4"/>
    <p:sldId id="271" r:id="rId5"/>
    <p:sldId id="270" r:id="rId6"/>
    <p:sldId id="277" r:id="rId7"/>
    <p:sldId id="272" r:id="rId8"/>
    <p:sldId id="275" r:id="rId9"/>
    <p:sldId id="273" r:id="rId10"/>
    <p:sldId id="278" r:id="rId11"/>
    <p:sldId id="279" r:id="rId12"/>
    <p:sldId id="280" r:id="rId13"/>
    <p:sldId id="281" r:id="rId14"/>
    <p:sldId id="293" r:id="rId15"/>
    <p:sldId id="282" r:id="rId16"/>
    <p:sldId id="284" r:id="rId17"/>
    <p:sldId id="295" r:id="rId18"/>
    <p:sldId id="289" r:id="rId19"/>
    <p:sldId id="292" r:id="rId20"/>
    <p:sldId id="296" r:id="rId21"/>
  </p:sldIdLst>
  <p:sldSz cx="9144000" cy="6858000" type="screen4x3"/>
  <p:notesSz cx="6858000" cy="9945688"/>
  <p:custDataLst>
    <p:tags r:id="rId24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StoneSansITCStd Medium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StoneSansITCStd Medium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StoneSansITCStd Medium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StoneSansITCStd Medium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StoneSansITCStd Medium" charset="0"/>
        <a:ea typeface="+mn-ea"/>
        <a:cs typeface="+mn-cs"/>
      </a:defRPr>
    </a:lvl5pPr>
    <a:lvl6pPr marL="2286000" algn="l" defTabSz="457200" rtl="0" eaLnBrk="1" latinLnBrk="0" hangingPunct="1">
      <a:defRPr sz="1400" kern="1200">
        <a:solidFill>
          <a:schemeClr val="tx1"/>
        </a:solidFill>
        <a:latin typeface="StoneSansITCStd Medium" charset="0"/>
        <a:ea typeface="+mn-ea"/>
        <a:cs typeface="+mn-cs"/>
      </a:defRPr>
    </a:lvl6pPr>
    <a:lvl7pPr marL="2743200" algn="l" defTabSz="457200" rtl="0" eaLnBrk="1" latinLnBrk="0" hangingPunct="1">
      <a:defRPr sz="1400" kern="1200">
        <a:solidFill>
          <a:schemeClr val="tx1"/>
        </a:solidFill>
        <a:latin typeface="StoneSansITCStd Medium" charset="0"/>
        <a:ea typeface="+mn-ea"/>
        <a:cs typeface="+mn-cs"/>
      </a:defRPr>
    </a:lvl7pPr>
    <a:lvl8pPr marL="3200400" algn="l" defTabSz="457200" rtl="0" eaLnBrk="1" latinLnBrk="0" hangingPunct="1">
      <a:defRPr sz="1400" kern="1200">
        <a:solidFill>
          <a:schemeClr val="tx1"/>
        </a:solidFill>
        <a:latin typeface="StoneSansITCStd Medium" charset="0"/>
        <a:ea typeface="+mn-ea"/>
        <a:cs typeface="+mn-cs"/>
      </a:defRPr>
    </a:lvl8pPr>
    <a:lvl9pPr marL="3657600" algn="l" defTabSz="457200" rtl="0" eaLnBrk="1" latinLnBrk="0" hangingPunct="1">
      <a:defRPr sz="1400" kern="1200">
        <a:solidFill>
          <a:schemeClr val="tx1"/>
        </a:solidFill>
        <a:latin typeface="StoneSansITCStd Medium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D2D"/>
    <a:srgbClr val="780E22"/>
    <a:srgbClr val="09FF15"/>
    <a:srgbClr val="2E5C00"/>
    <a:srgbClr val="008C4F"/>
    <a:srgbClr val="777777"/>
    <a:srgbClr val="000000"/>
    <a:srgbClr val="FF9D9D"/>
    <a:srgbClr val="DDDDDD"/>
    <a:srgbClr val="007F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68" autoAdjust="0"/>
    <p:restoredTop sz="87244" autoAdjust="0"/>
  </p:normalViewPr>
  <p:slideViewPr>
    <p:cSldViewPr>
      <p:cViewPr varScale="1">
        <p:scale>
          <a:sx n="65" d="100"/>
          <a:sy n="65" d="100"/>
        </p:scale>
        <p:origin x="-114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3032" y="-104"/>
      </p:cViewPr>
      <p:guideLst>
        <p:guide orient="horz" pos="3132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sz="1000"/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34709A9-5036-D549-96C0-82A2D13F6A07}" type="datetime1">
              <a:rPr lang="de-DE" sz="1000"/>
              <a:pPr/>
              <a:t>20.09.2012</a:t>
            </a:fld>
            <a:endParaRPr lang="de-DE" sz="1000"/>
          </a:p>
        </p:txBody>
      </p:sp>
      <p:sp>
        <p:nvSpPr>
          <p:cNvPr id="3153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7213"/>
            <a:ext cx="29718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sz="1000"/>
          </a:p>
        </p:txBody>
      </p:sp>
      <p:sp>
        <p:nvSpPr>
          <p:cNvPr id="3153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447213"/>
            <a:ext cx="29718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8A41C20-E777-5842-9917-8B95679548E7}" type="slidenum">
              <a:rPr lang="de-DE" sz="1000"/>
              <a:pPr/>
              <a:t>‹#›</a:t>
            </a:fld>
            <a:endParaRPr lang="de-DE" sz="1000"/>
          </a:p>
        </p:txBody>
      </p:sp>
    </p:spTree>
    <p:extLst>
      <p:ext uri="{BB962C8B-B14F-4D97-AF65-F5344CB8AC3E}">
        <p14:creationId xmlns:p14="http://schemas.microsoft.com/office/powerpoint/2010/main" val="3353121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C8FD2000-EB99-504A-ADB7-B197DC5BFE79}" type="datetime1">
              <a:rPr lang="de-DE" smtClean="0"/>
              <a:pPr/>
              <a:t>20.09.2012</a:t>
            </a:fld>
            <a:endParaRPr lang="de-DE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724400"/>
            <a:ext cx="5029200" cy="447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Formate des Vorlagentextes zu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880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44880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4D0F5AE4-ACD7-DF45-AC93-18DEB07AD2DC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664504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StoneSansITCStd Medium"/>
        <a:ea typeface="+mn-ea"/>
        <a:cs typeface="StoneSansITCStd Medium"/>
      </a:defRPr>
    </a:lvl1pPr>
    <a:lvl2pPr marL="457200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StoneSansITCStd Medium"/>
        <a:ea typeface="ＭＳ Ｐゴシック" charset="-128"/>
        <a:cs typeface="StoneSansITCStd Medium"/>
      </a:defRPr>
    </a:lvl2pPr>
    <a:lvl3pPr marL="914400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StoneSansITCStd Medium"/>
        <a:ea typeface="ＭＳ Ｐゴシック" charset="-128"/>
        <a:cs typeface="StoneSansITCStd Medium"/>
      </a:defRPr>
    </a:lvl3pPr>
    <a:lvl4pPr marL="1371600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StoneSansITCStd Medium"/>
        <a:ea typeface="ＭＳ Ｐゴシック" charset="-128"/>
        <a:cs typeface="StoneSansITCStd Medium"/>
      </a:defRPr>
    </a:lvl4pPr>
    <a:lvl5pPr marL="1828800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StoneSansITCStd Medium"/>
        <a:ea typeface="ＭＳ Ｐゴシック" charset="-128"/>
        <a:cs typeface="StoneSansITCStd Medium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CB2F8F22-9368-284F-A51F-7ABA3F2AB793}" type="datetime1">
              <a:rPr lang="de-DE"/>
              <a:pPr/>
              <a:t>20.09.2012</a:t>
            </a:fld>
            <a:endParaRPr lang="de-D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F33D00-DF1A-1549-9296-2E785C0E25F6}" type="slidenum">
              <a:rPr lang="de-DE"/>
              <a:pPr/>
              <a:t>1</a:t>
            </a:fld>
            <a:endParaRPr lang="de-DE"/>
          </a:p>
        </p:txBody>
      </p:sp>
      <p:sp>
        <p:nvSpPr>
          <p:cNvPr id="31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DE" dirty="0" smtClean="0"/>
              <a:t>Wendet man nun ein</a:t>
            </a:r>
            <a:r>
              <a:rPr lang="de-DE" baseline="0" dirty="0" smtClean="0"/>
              <a:t> segmentierungsverfahren an, gegeben die ground truth daten, erhält man 4 fälle, die in 2 kategorien zu unterteilen sind...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8FD2000-EB99-504A-ADB7-B197DC5BFE79}" type="datetime1">
              <a:rPr lang="de-DE" smtClean="0"/>
              <a:pPr/>
              <a:t>20.09.2012</a:t>
            </a:fld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0F5AE4-ACD7-DF45-AC93-18DEB07AD2DC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57822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de-DE" dirty="0" smtClean="0"/>
              <a:t>Ermöglicht visuelle Auswertung der Ergebnisse</a:t>
            </a:r>
            <a:endParaRPr lang="de-DE" baseline="0" dirty="0" smtClean="0"/>
          </a:p>
          <a:p>
            <a:pPr marL="285750" indent="-285750">
              <a:buFontTx/>
              <a:buChar char="-"/>
            </a:pPr>
            <a:r>
              <a:rPr lang="de-DE" baseline="0" dirty="0" smtClean="0"/>
              <a:t>(Entscheidung gegen Precision-Recall, da nach eigenem Empfinden keine Vorteile bzw ROC als angenehmer empfunden)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8FD2000-EB99-504A-ADB7-B197DC5BFE79}" type="datetime1">
              <a:rPr lang="de-DE" smtClean="0"/>
              <a:pPr/>
              <a:t>20.09.2012</a:t>
            </a:fld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0F5AE4-ACD7-DF45-AC93-18DEB07AD2DC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0565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de-DE" dirty="0" smtClean="0"/>
              <a:t>Einfacher Hintergrund:</a:t>
            </a:r>
            <a:r>
              <a:rPr lang="de-DE" baseline="0" dirty="0" smtClean="0"/>
              <a:t> Segmentierungsquali relativ gut</a:t>
            </a:r>
          </a:p>
          <a:p>
            <a:pPr marL="285750" indent="-285750">
              <a:buFontTx/>
              <a:buChar char="-"/>
            </a:pPr>
            <a:r>
              <a:rPr lang="de-DE" baseline="0" dirty="0" smtClean="0"/>
              <a:t>Komplexer Hintergrund: RehgJones&amp;HybridClustering schlechtere Ergebnisse; NeuralGasColorClustering schlechteste Ergebnisse (Varianz)</a:t>
            </a:r>
          </a:p>
          <a:p>
            <a:pPr marL="285750" indent="-285750">
              <a:buFontTx/>
              <a:buChar char="-"/>
            </a:pPr>
            <a:r>
              <a:rPr lang="de-DE" baseline="0" dirty="0" smtClean="0"/>
              <a:t>HybridClustering am besten, NeuralGasColorClustering am schlechtesten</a:t>
            </a:r>
          </a:p>
          <a:p>
            <a:pPr marL="285750" indent="-285750">
              <a:buFontTx/>
              <a:buChar char="-"/>
            </a:pPr>
            <a:r>
              <a:rPr lang="de-DE" baseline="0" dirty="0" smtClean="0"/>
              <a:t>HybridClustering stellenweise unterhalb von RehgJones (RJ-Wert=0.01). Wert in realer Anwendung aber nicht vorkommend.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8FD2000-EB99-504A-ADB7-B197DC5BFE79}" type="datetime1">
              <a:rPr lang="de-DE" smtClean="0"/>
              <a:pPr/>
              <a:t>20.09.2012</a:t>
            </a:fld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0F5AE4-ACD7-DF45-AC93-18DEB07AD2DC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958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de-DE" dirty="0" smtClean="0"/>
              <a:t>Betrachtung einzelner prägnanter</a:t>
            </a:r>
            <a:r>
              <a:rPr lang="de-DE" baseline="0" dirty="0" smtClean="0"/>
              <a:t> Datensätze</a:t>
            </a:r>
          </a:p>
          <a:p>
            <a:pPr marL="742950" lvl="1" indent="-285750">
              <a:buFontTx/>
              <a:buChar char="-"/>
            </a:pPr>
            <a:r>
              <a:rPr lang="de-DE" baseline="0" dirty="0" smtClean="0"/>
              <a:t>Manche Datensätze ähneln sich stark &amp; bringen keine Vorteile</a:t>
            </a:r>
          </a:p>
          <a:p>
            <a:pPr marL="742950" lvl="1" indent="-285750">
              <a:buFontTx/>
              <a:buChar char="-"/>
            </a:pPr>
            <a:r>
              <a:rPr lang="de-DE" baseline="0" dirty="0" smtClean="0"/>
              <a:t>Reduktion auf die verschiedenen Aufnahmebedingungen (wie vorher erklärt)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8FD2000-EB99-504A-ADB7-B197DC5BFE79}" type="datetime1">
              <a:rPr lang="de-DE" smtClean="0"/>
              <a:pPr/>
              <a:t>20.09.2012</a:t>
            </a:fld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0F5AE4-ACD7-DF45-AC93-18DEB07AD2DC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75989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DE" baseline="0" dirty="0" smtClean="0"/>
              <a:t>Für jeden Algo: Variation zw. Datensätzen untersucht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8FD2000-EB99-504A-ADB7-B197DC5BFE79}" type="datetime1">
              <a:rPr lang="de-DE" smtClean="0"/>
              <a:pPr/>
              <a:t>20.09.2012</a:t>
            </a:fld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0F5AE4-ACD7-DF45-AC93-18DEB07AD2DC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9264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 err="1" smtClean="0"/>
              <a:t>Plausibel</a:t>
            </a:r>
            <a:r>
              <a:rPr lang="en-US" dirty="0" smtClean="0"/>
              <a:t>: </a:t>
            </a:r>
            <a:r>
              <a:rPr lang="en-US" dirty="0" err="1" smtClean="0"/>
              <a:t>unterteilung</a:t>
            </a:r>
            <a:r>
              <a:rPr lang="en-US" dirty="0" smtClean="0"/>
              <a:t> </a:t>
            </a:r>
            <a:r>
              <a:rPr lang="en-US" dirty="0" err="1" smtClean="0"/>
              <a:t>zu</a:t>
            </a:r>
            <a:r>
              <a:rPr lang="en-US" dirty="0" smtClean="0"/>
              <a:t> </a:t>
            </a:r>
            <a:r>
              <a:rPr lang="en-US" dirty="0" err="1" smtClean="0"/>
              <a:t>gering</a:t>
            </a:r>
            <a:r>
              <a:rPr lang="en-US" dirty="0" smtClean="0"/>
              <a:t>: </a:t>
            </a:r>
            <a:r>
              <a:rPr lang="en-US" dirty="0" err="1" smtClean="0"/>
              <a:t>haut+nicht-haut</a:t>
            </a:r>
            <a:r>
              <a:rPr lang="en-US" dirty="0" smtClean="0"/>
              <a:t> </a:t>
            </a:r>
            <a:r>
              <a:rPr lang="en-US" dirty="0" err="1" smtClean="0"/>
              <a:t>falsch</a:t>
            </a:r>
            <a:r>
              <a:rPr lang="en-US" dirty="0" smtClean="0"/>
              <a:t> </a:t>
            </a:r>
            <a:r>
              <a:rPr lang="en-US" dirty="0" err="1" smtClean="0"/>
              <a:t>klassifiziert</a:t>
            </a:r>
            <a:endParaRPr lang="en-US" dirty="0" smtClean="0"/>
          </a:p>
          <a:p>
            <a:pPr marL="0" indent="0">
              <a:buFontTx/>
              <a:buNone/>
            </a:pPr>
            <a:r>
              <a:rPr lang="en-US" dirty="0" smtClean="0"/>
              <a:t>   </a:t>
            </a:r>
            <a:r>
              <a:rPr lang="en-US" dirty="0" err="1" smtClean="0"/>
              <a:t>unterteilung</a:t>
            </a:r>
            <a:r>
              <a:rPr lang="en-US" baseline="0" dirty="0" smtClean="0"/>
              <a:t> von haut, </a:t>
            </a:r>
            <a:r>
              <a:rPr lang="en-US" baseline="0" dirty="0" err="1" smtClean="0"/>
              <a:t>können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trotzdem</a:t>
            </a:r>
            <a:r>
              <a:rPr lang="en-US" baseline="0" dirty="0" smtClean="0"/>
              <a:t> die </a:t>
            </a:r>
            <a:r>
              <a:rPr lang="en-US" baseline="0" dirty="0" err="1" smtClean="0"/>
              <a:t>meisten</a:t>
            </a:r>
            <a:r>
              <a:rPr lang="en-US" baseline="0" dirty="0" smtClean="0"/>
              <a:t> skin-cluster </a:t>
            </a:r>
            <a:r>
              <a:rPr lang="en-US" baseline="0" dirty="0" err="1" smtClean="0"/>
              <a:t>als</a:t>
            </a:r>
            <a:r>
              <a:rPr lang="en-US" baseline="0" dirty="0" smtClean="0"/>
              <a:t> haut </a:t>
            </a:r>
            <a:r>
              <a:rPr lang="en-US" baseline="0" dirty="0" err="1" smtClean="0"/>
              <a:t>classifiziert</a:t>
            </a:r>
            <a:endParaRPr lang="de-DE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8FD2000-EB99-504A-ADB7-B197DC5BFE79}" type="datetime1">
              <a:rPr lang="de-DE" smtClean="0"/>
              <a:pPr/>
              <a:t>20.09.2012</a:t>
            </a:fld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0F5AE4-ACD7-DF45-AC93-18DEB07AD2DC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21664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Zusammenfassend</a:t>
            </a:r>
            <a:r>
              <a:rPr lang="de-DE" baseline="0" dirty="0" smtClean="0"/>
              <a:t> haben wir...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8FD2000-EB99-504A-ADB7-B197DC5BFE79}" type="datetime1">
              <a:rPr lang="de-DE" smtClean="0"/>
              <a:pPr/>
              <a:t>20.09.2012</a:t>
            </a:fld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0F5AE4-ACD7-DF45-AC93-18DEB07AD2DC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84598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700" b="0" i="0" u="none" strike="noStrike" kern="1200" baseline="0" dirty="0" err="1" smtClean="0">
                <a:solidFill>
                  <a:schemeClr val="tx1"/>
                </a:solidFill>
                <a:latin typeface="StoneSansITCStd Medium"/>
                <a:ea typeface="+mn-ea"/>
                <a:cs typeface="StoneSansITCStd Medium"/>
              </a:rPr>
              <a:t>Sigal</a:t>
            </a:r>
            <a:r>
              <a:rPr lang="en-US" sz="700" b="0" i="0" u="none" strike="noStrike" kern="1200" baseline="0" dirty="0" smtClean="0">
                <a:solidFill>
                  <a:schemeClr val="tx1"/>
                </a:solidFill>
                <a:latin typeface="StoneSansITCStd Medium"/>
                <a:ea typeface="+mn-ea"/>
                <a:cs typeface="StoneSansITCStd Medium"/>
              </a:rPr>
              <a:t> </a:t>
            </a:r>
            <a:r>
              <a:rPr lang="en-US" sz="700" b="0" i="0" u="none" strike="noStrike" kern="1200" baseline="0" dirty="0" err="1" smtClean="0">
                <a:solidFill>
                  <a:schemeClr val="tx1"/>
                </a:solidFill>
                <a:latin typeface="StoneSansITCStd Medium"/>
                <a:ea typeface="+mn-ea"/>
                <a:cs typeface="StoneSansITCStd Medium"/>
              </a:rPr>
              <a:t>nimmt</a:t>
            </a:r>
            <a:r>
              <a:rPr lang="en-US" sz="700" b="0" i="0" u="none" strike="noStrike" kern="1200" baseline="0" dirty="0" smtClean="0">
                <a:solidFill>
                  <a:schemeClr val="tx1"/>
                </a:solidFill>
                <a:latin typeface="StoneSansITCStd Medium"/>
                <a:ea typeface="+mn-ea"/>
                <a:cs typeface="StoneSansITCStd Medium"/>
              </a:rPr>
              <a:t> </a:t>
            </a:r>
            <a:r>
              <a:rPr lang="en-US" sz="700" b="0" i="0" u="none" strike="noStrike" kern="1200" baseline="0" dirty="0" err="1" smtClean="0">
                <a:solidFill>
                  <a:schemeClr val="tx1"/>
                </a:solidFill>
                <a:latin typeface="StoneSansITCStd Medium"/>
                <a:ea typeface="+mn-ea"/>
                <a:cs typeface="StoneSansITCStd Medium"/>
              </a:rPr>
              <a:t>RehgJOnes</a:t>
            </a:r>
            <a:r>
              <a:rPr lang="en-US" sz="700" b="0" i="0" u="none" strike="noStrike" kern="1200" baseline="0" dirty="0" smtClean="0">
                <a:solidFill>
                  <a:schemeClr val="tx1"/>
                </a:solidFill>
                <a:latin typeface="StoneSansITCStd Medium"/>
                <a:ea typeface="+mn-ea"/>
                <a:cs typeface="StoneSansITCStd Medium"/>
              </a:rPr>
              <a:t> </a:t>
            </a:r>
            <a:r>
              <a:rPr lang="en-US" sz="700" b="0" i="0" u="none" strike="noStrike" kern="1200" baseline="0" dirty="0" err="1" smtClean="0">
                <a:solidFill>
                  <a:schemeClr val="tx1"/>
                </a:solidFill>
                <a:latin typeface="StoneSansITCStd Medium"/>
                <a:ea typeface="+mn-ea"/>
                <a:cs typeface="StoneSansITCStd Medium"/>
              </a:rPr>
              <a:t>als</a:t>
            </a:r>
            <a:r>
              <a:rPr lang="en-US" sz="700" b="0" i="0" u="none" strike="noStrike" kern="1200" baseline="0" dirty="0" smtClean="0">
                <a:solidFill>
                  <a:schemeClr val="tx1"/>
                </a:solidFill>
                <a:latin typeface="StoneSansITCStd Medium"/>
                <a:ea typeface="+mn-ea"/>
                <a:cs typeface="StoneSansITCStd Medium"/>
              </a:rPr>
              <a:t> </a:t>
            </a:r>
            <a:r>
              <a:rPr lang="en-US" sz="700" b="0" i="0" u="none" strike="noStrike" kern="1200" baseline="0" dirty="0" err="1" smtClean="0">
                <a:solidFill>
                  <a:schemeClr val="tx1"/>
                </a:solidFill>
                <a:latin typeface="StoneSansITCStd Medium"/>
                <a:ea typeface="+mn-ea"/>
                <a:cs typeface="StoneSansITCStd Medium"/>
              </a:rPr>
              <a:t>init</a:t>
            </a:r>
            <a:r>
              <a:rPr lang="en-US" sz="700" b="0" i="0" u="none" strike="noStrike" kern="1200" baseline="0" dirty="0" smtClean="0">
                <a:solidFill>
                  <a:schemeClr val="tx1"/>
                </a:solidFill>
                <a:latin typeface="StoneSansITCStd Medium"/>
                <a:ea typeface="+mn-ea"/>
                <a:cs typeface="StoneSansITCStd Medium"/>
              </a:rPr>
              <a:t>, </a:t>
            </a:r>
            <a:r>
              <a:rPr lang="en-US" sz="700" b="0" i="0" u="none" strike="noStrike" kern="1200" baseline="0" dirty="0" err="1" smtClean="0">
                <a:solidFill>
                  <a:schemeClr val="tx1"/>
                </a:solidFill>
                <a:latin typeface="StoneSansITCStd Medium"/>
                <a:ea typeface="+mn-ea"/>
                <a:cs typeface="StoneSansITCStd Medium"/>
              </a:rPr>
              <a:t>passt</a:t>
            </a:r>
            <a:r>
              <a:rPr lang="en-US" sz="700" b="0" i="0" u="none" strike="noStrike" kern="1200" baseline="0" dirty="0" smtClean="0">
                <a:solidFill>
                  <a:schemeClr val="tx1"/>
                </a:solidFill>
                <a:latin typeface="StoneSansITCStd Medium"/>
                <a:ea typeface="+mn-ea"/>
                <a:cs typeface="StoneSansITCStd Medium"/>
              </a:rPr>
              <a:t> distribution an </a:t>
            </a:r>
            <a:r>
              <a:rPr lang="en-US" sz="700" b="0" i="0" u="none" strike="noStrike" kern="1200" baseline="0" dirty="0" err="1" smtClean="0">
                <a:solidFill>
                  <a:schemeClr val="tx1"/>
                </a:solidFill>
                <a:latin typeface="StoneSansITCStd Medium"/>
                <a:ea typeface="+mn-ea"/>
                <a:cs typeface="StoneSansITCStd Medium"/>
              </a:rPr>
              <a:t>basierend</a:t>
            </a:r>
            <a:r>
              <a:rPr lang="en-US" sz="700" b="0" i="0" u="none" strike="noStrike" kern="1200" baseline="0" dirty="0" smtClean="0">
                <a:solidFill>
                  <a:schemeClr val="tx1"/>
                </a:solidFill>
                <a:latin typeface="StoneSansITCStd Medium"/>
                <a:ea typeface="+mn-ea"/>
                <a:cs typeface="StoneSansITCStd Medium"/>
              </a:rPr>
              <a:t> auf </a:t>
            </a:r>
            <a:r>
              <a:rPr lang="en-US" sz="700" b="0" i="0" u="none" strike="noStrike" kern="1200" baseline="0" dirty="0" err="1" smtClean="0">
                <a:solidFill>
                  <a:schemeClr val="tx1"/>
                </a:solidFill>
                <a:latin typeface="StoneSansITCStd Medium"/>
                <a:ea typeface="+mn-ea"/>
                <a:cs typeface="StoneSansITCStd Medium"/>
              </a:rPr>
              <a:t>letztem</a:t>
            </a:r>
            <a:r>
              <a:rPr lang="en-US" sz="700" b="0" i="0" u="none" strike="noStrike" kern="1200" baseline="0" dirty="0" smtClean="0">
                <a:solidFill>
                  <a:schemeClr val="tx1"/>
                </a:solidFill>
                <a:latin typeface="StoneSansITCStd Medium"/>
                <a:ea typeface="+mn-ea"/>
                <a:cs typeface="StoneSansITCStd Medium"/>
              </a:rPr>
              <a:t> Frame</a:t>
            </a:r>
          </a:p>
          <a:p>
            <a:endParaRPr lang="en-US" sz="700" b="0" i="0" u="none" strike="noStrike" kern="1200" baseline="0" dirty="0" smtClean="0">
              <a:solidFill>
                <a:schemeClr val="tx1"/>
              </a:solidFill>
              <a:latin typeface="StoneSansITCStd Medium"/>
              <a:ea typeface="+mn-ea"/>
              <a:cs typeface="StoneSansITCStd Medium"/>
            </a:endParaRPr>
          </a:p>
          <a:p>
            <a:r>
              <a:rPr lang="en-US" sz="700" b="0" i="0" u="none" strike="noStrike" kern="1200" baseline="0" dirty="0" smtClean="0">
                <a:solidFill>
                  <a:schemeClr val="tx1"/>
                </a:solidFill>
                <a:latin typeface="StoneSansITCStd Medium"/>
                <a:ea typeface="+mn-ea"/>
                <a:cs typeface="StoneSansITCStd Medium"/>
              </a:rPr>
              <a:t>L. </a:t>
            </a:r>
            <a:r>
              <a:rPr lang="en-US" sz="700" b="0" i="0" u="none" strike="noStrike" kern="1200" baseline="0" dirty="0" err="1" smtClean="0">
                <a:solidFill>
                  <a:schemeClr val="tx1"/>
                </a:solidFill>
                <a:latin typeface="StoneSansITCStd Medium"/>
                <a:ea typeface="+mn-ea"/>
                <a:cs typeface="StoneSansITCStd Medium"/>
              </a:rPr>
              <a:t>Sigal</a:t>
            </a:r>
            <a:r>
              <a:rPr lang="en-US" sz="700" b="0" i="0" u="none" strike="noStrike" kern="1200" baseline="0" dirty="0" smtClean="0">
                <a:solidFill>
                  <a:schemeClr val="tx1"/>
                </a:solidFill>
                <a:latin typeface="StoneSansITCStd Medium"/>
                <a:ea typeface="+mn-ea"/>
                <a:cs typeface="StoneSansITCStd Medium"/>
              </a:rPr>
              <a:t>, </a:t>
            </a:r>
            <a:r>
              <a:rPr lang="en-US" sz="700" b="0" i="0" u="none" strike="noStrike" kern="1200" baseline="0" dirty="0" err="1" smtClean="0">
                <a:solidFill>
                  <a:schemeClr val="tx1"/>
                </a:solidFill>
                <a:latin typeface="StoneSansITCStd Medium"/>
                <a:ea typeface="+mn-ea"/>
                <a:cs typeface="StoneSansITCStd Medium"/>
              </a:rPr>
              <a:t>S.Sclaroff</a:t>
            </a:r>
            <a:r>
              <a:rPr lang="en-US" sz="700" b="0" i="0" u="none" strike="noStrike" kern="1200" baseline="0" dirty="0" smtClean="0">
                <a:solidFill>
                  <a:schemeClr val="tx1"/>
                </a:solidFill>
                <a:latin typeface="StoneSansITCStd Medium"/>
                <a:ea typeface="+mn-ea"/>
                <a:cs typeface="StoneSansITCStd Medium"/>
              </a:rPr>
              <a:t> and </a:t>
            </a:r>
            <a:r>
              <a:rPr lang="en-US" sz="700" b="0" i="0" u="none" strike="noStrike" kern="1200" baseline="0" dirty="0" err="1" smtClean="0">
                <a:solidFill>
                  <a:schemeClr val="tx1"/>
                </a:solidFill>
                <a:latin typeface="StoneSansITCStd Medium"/>
                <a:ea typeface="+mn-ea"/>
                <a:cs typeface="StoneSansITCStd Medium"/>
              </a:rPr>
              <a:t>V.Athitsos</a:t>
            </a:r>
            <a:r>
              <a:rPr lang="en-US" sz="700" b="0" i="0" u="none" strike="noStrike" kern="1200" baseline="0" dirty="0" smtClean="0">
                <a:solidFill>
                  <a:schemeClr val="tx1"/>
                </a:solidFill>
                <a:latin typeface="StoneSansITCStd Medium"/>
                <a:ea typeface="+mn-ea"/>
                <a:cs typeface="StoneSansITCStd Medium"/>
              </a:rPr>
              <a:t>: Estimation and Prediction of Evolving Color Distributions</a:t>
            </a:r>
          </a:p>
          <a:p>
            <a:r>
              <a:rPr lang="en-US" sz="700" b="0" i="0" u="none" strike="noStrike" kern="1200" baseline="0" dirty="0" smtClean="0">
                <a:solidFill>
                  <a:schemeClr val="tx1"/>
                </a:solidFill>
                <a:latin typeface="StoneSansITCStd Medium"/>
                <a:ea typeface="+mn-ea"/>
                <a:cs typeface="StoneSansITCStd Medium"/>
              </a:rPr>
              <a:t>for Skin Segmentation Under Varying Illumination. IEEE Conf. on Computer</a:t>
            </a:r>
          </a:p>
          <a:p>
            <a:r>
              <a:rPr lang="en-US" sz="700" b="0" i="0" u="none" strike="noStrike" kern="1200" baseline="0" dirty="0" smtClean="0">
                <a:solidFill>
                  <a:schemeClr val="tx1"/>
                </a:solidFill>
                <a:latin typeface="StoneSansITCStd Medium"/>
                <a:ea typeface="+mn-ea"/>
                <a:cs typeface="StoneSansITCStd Medium"/>
              </a:rPr>
              <a:t>Vision and Pattern Recognition (2000)</a:t>
            </a:r>
          </a:p>
          <a:p>
            <a:endParaRPr lang="de-DE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8FD2000-EB99-504A-ADB7-B197DC5BFE79}" type="datetime1">
              <a:rPr lang="de-DE" smtClean="0"/>
              <a:pPr/>
              <a:t>20.09.2012</a:t>
            </a:fld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0F5AE4-ACD7-DF45-AC93-18DEB07AD2DC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97826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2F1EB-EA65-495B-9661-D5109E5D560B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9415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8FD2000-EB99-504A-ADB7-B197DC5BFE79}" type="datetime1">
              <a:rPr lang="de-DE" smtClean="0"/>
              <a:pPr/>
              <a:t>20.09.2012</a:t>
            </a:fld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0F5AE4-ACD7-DF45-AC93-18DEB07AD2DC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7830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8FD2000-EB99-504A-ADB7-B197DC5BFE79}" type="datetime1">
              <a:rPr lang="de-DE" smtClean="0"/>
              <a:pPr/>
              <a:t>20.09.2012</a:t>
            </a:fld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0F5AE4-ACD7-DF45-AC93-18DEB07AD2DC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6277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8FD2000-EB99-504A-ADB7-B197DC5BFE79}" type="datetime1">
              <a:rPr lang="de-DE" smtClean="0"/>
              <a:pPr/>
              <a:t>20.09.2012</a:t>
            </a:fld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0F5AE4-ACD7-DF45-AC93-18DEB07AD2DC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8293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DE" dirty="0" smtClean="0"/>
              <a:t>Theta</a:t>
            </a:r>
            <a:r>
              <a:rPr lang="de-DE" baseline="0" dirty="0" smtClean="0"/>
              <a:t> ~ 0: viele false positives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smtClean="0"/>
              <a:t>Theta ~ 1: viele false negatives</a:t>
            </a:r>
          </a:p>
          <a:p>
            <a:pPr marL="0" indent="0">
              <a:buFontTx/>
              <a:buNone/>
            </a:pPr>
            <a:endParaRPr lang="de-DE" dirty="0" smtClean="0"/>
          </a:p>
          <a:p>
            <a:pPr marL="0" indent="0">
              <a:buFontTx/>
              <a:buNone/>
            </a:pPr>
            <a:r>
              <a:rPr lang="de-DE" dirty="0" smtClean="0"/>
              <a:t>State of the art, deshalb</a:t>
            </a:r>
          </a:p>
          <a:p>
            <a:pPr marL="0" indent="0">
              <a:buFontTx/>
              <a:buNone/>
            </a:pPr>
            <a:endParaRPr lang="de-DE" dirty="0" smtClean="0"/>
          </a:p>
          <a:p>
            <a:pPr marL="0" indent="0">
              <a:buFontTx/>
              <a:buNone/>
            </a:pPr>
            <a:r>
              <a:rPr lang="de-DE" dirty="0" smtClean="0"/>
              <a:t>$P(rgb|skin) = \frac{s[rgb])}{T_S}$</a:t>
            </a:r>
          </a:p>
          <a:p>
            <a:pPr marL="0" indent="0">
              <a:buFontTx/>
              <a:buNone/>
            </a:pPr>
            <a:r>
              <a:rPr lang="de-DE" dirty="0" smtClean="0"/>
              <a:t>---</a:t>
            </a:r>
          </a:p>
          <a:p>
            <a:pPr marL="0" indent="0">
              <a:buFontTx/>
              <a:buNone/>
            </a:pPr>
            <a:r>
              <a:rPr lang="de-DE" dirty="0" smtClean="0"/>
              <a:t>$P(rgb|\neg skin) = \frac{s[\neg rgb])}{T_N}$</a:t>
            </a:r>
          </a:p>
          <a:p>
            <a:pPr marL="0" indent="0">
              <a:buFontTx/>
              <a:buNone/>
            </a:pPr>
            <a:r>
              <a:rPr lang="de-DE" dirty="0" smtClean="0"/>
              <a:t>---</a:t>
            </a:r>
          </a:p>
          <a:p>
            <a:pPr marL="0" indent="0">
              <a:buFontTx/>
              <a:buNone/>
            </a:pPr>
            <a:r>
              <a:rPr lang="de-DE" dirty="0" smtClean="0"/>
              <a:t>$\frac{P(rgb|skin)}{P(rgb|\neg skin)} \ge \Theta$</a:t>
            </a:r>
          </a:p>
          <a:p>
            <a:pPr marL="0" indent="0">
              <a:buFontTx/>
              <a:buNone/>
            </a:pP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8FD2000-EB99-504A-ADB7-B197DC5BFE79}" type="datetime1">
              <a:rPr lang="de-DE" smtClean="0"/>
              <a:pPr/>
              <a:t>20.09.2012</a:t>
            </a:fld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0F5AE4-ACD7-DF45-AC93-18DEB07AD2DC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1581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DE" dirty="0" smtClean="0"/>
              <a:t>TODO: algo auf</a:t>
            </a:r>
            <a:r>
              <a:rPr lang="de-DE" baseline="0" dirty="0" smtClean="0"/>
              <a:t> dem bild laufen lassen, skinseg bild reinpasten</a:t>
            </a:r>
          </a:p>
          <a:p>
            <a:pPr marL="0" indent="0">
              <a:buFontTx/>
              <a:buNone/>
            </a:pPr>
            <a:endParaRPr lang="de-DE" baseline="0" dirty="0" smtClean="0"/>
          </a:p>
          <a:p>
            <a:pPr marL="0" indent="0">
              <a:buFontTx/>
              <a:buNone/>
            </a:pPr>
            <a:r>
              <a:rPr lang="de-DE" baseline="0" dirty="0" smtClean="0"/>
              <a:t>Von uns entwickeltes Verfahren....</a:t>
            </a:r>
            <a:endParaRPr lang="de-DE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8FD2000-EB99-504A-ADB7-B197DC5BFE79}" type="datetime1">
              <a:rPr lang="de-DE" smtClean="0"/>
              <a:pPr/>
              <a:t>20.09.2012</a:t>
            </a:fld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0F5AE4-ACD7-DF45-AC93-18DEB07AD2DC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9273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8FD2000-EB99-504A-ADB7-B197DC5BFE79}" type="datetime1">
              <a:rPr lang="de-DE" smtClean="0"/>
              <a:pPr/>
              <a:t>20.09.2012</a:t>
            </a:fld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0F5AE4-ACD7-DF45-AC93-18DEB07AD2DC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4165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DE" dirty="0" smtClean="0"/>
              <a:t>Damit bin ich noch nicht wirklich zufrieden....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8FD2000-EB99-504A-ADB7-B197DC5BFE79}" type="datetime1">
              <a:rPr lang="de-DE" smtClean="0"/>
              <a:pPr/>
              <a:t>20.09.2012</a:t>
            </a:fld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0F5AE4-ACD7-DF45-AC93-18DEB07AD2DC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4958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DE" baseline="0" dirty="0" smtClean="0"/>
              <a:t>Zur evaluation der 3 Verfahren haben wir einen gt datensatz erstellt....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8FD2000-EB99-504A-ADB7-B197DC5BFE79}" type="datetime1">
              <a:rPr lang="de-DE" smtClean="0"/>
              <a:pPr/>
              <a:t>20.09.2012</a:t>
            </a:fld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0F5AE4-ACD7-DF45-AC93-18DEB07AD2DC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5598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64" name="Rectangle 8"/>
          <p:cNvSpPr>
            <a:spLocks noGrp="1" noChangeArrowheads="1"/>
          </p:cNvSpPr>
          <p:nvPr>
            <p:ph type="ctrTitle"/>
          </p:nvPr>
        </p:nvSpPr>
        <p:spPr>
          <a:xfrm>
            <a:off x="2054761" y="1412776"/>
            <a:ext cx="5544443" cy="1333500"/>
          </a:xfrm>
        </p:spPr>
        <p:txBody>
          <a:bodyPr tIns="45720" rIns="91440" bIns="45720" anchor="t"/>
          <a:lstStyle>
            <a:lvl1pPr algn="l">
              <a:lnSpc>
                <a:spcPct val="110000"/>
              </a:lnSpc>
              <a:defRPr sz="4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01065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2054762" y="3717032"/>
            <a:ext cx="5613582" cy="2741612"/>
          </a:xfrm>
        </p:spPr>
        <p:txBody>
          <a:bodyPr/>
          <a:lstStyle>
            <a:lvl1pPr marL="0" indent="0">
              <a:buFont typeface="Wingdings" charset="2"/>
              <a:buNone/>
              <a:defRPr sz="2400"/>
            </a:lvl1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pic>
        <p:nvPicPr>
          <p:cNvPr id="7" name="Picture 6" descr="Logo Bremen Uni ohne Ra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" y="0"/>
            <a:ext cx="1395660" cy="1390542"/>
          </a:xfrm>
          <a:prstGeom prst="rect">
            <a:avLst/>
          </a:prstGeom>
        </p:spPr>
      </p:pic>
      <p:pic>
        <p:nvPicPr>
          <p:cNvPr id="2" name="Picture 1" descr="CG Logo ohne Ra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0"/>
            <a:ext cx="1403648" cy="1391987"/>
          </a:xfrm>
          <a:prstGeom prst="rect">
            <a:avLst/>
          </a:prstGeom>
        </p:spPr>
      </p:pic>
      <p:pic>
        <p:nvPicPr>
          <p:cNvPr id="6" name="Picture 5" descr="CG Logo ohne Rand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124" y="-2559"/>
            <a:ext cx="1418876" cy="1412159"/>
          </a:xfrm>
          <a:prstGeom prst="rect">
            <a:avLst/>
          </a:prstGeom>
        </p:spPr>
      </p:pic>
      <p:pic>
        <p:nvPicPr>
          <p:cNvPr id="8" name="Picture 7" descr="Logo Bremen Uni ohne Ra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" y="0"/>
            <a:ext cx="1395660" cy="13905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2150" y="885764"/>
            <a:ext cx="7766050" cy="53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69865" y="544265"/>
            <a:ext cx="786760" cy="5693023"/>
          </a:xfrm>
        </p:spPr>
        <p:txBody>
          <a:bodyPr vert="eaVert"/>
          <a:lstStyle>
            <a:lvl1pPr>
              <a:defRPr b="0" i="0">
                <a:solidFill>
                  <a:srgbClr val="000000"/>
                </a:solidFill>
                <a:latin typeface="+mj-lt"/>
                <a:cs typeface="StoneSansITCStd SemiBold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7224" y="544265"/>
            <a:ext cx="6856491" cy="56930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600" b="0" i="0" cap="none">
                <a:solidFill>
                  <a:srgbClr val="046CBE"/>
                </a:solidFill>
                <a:latin typeface="StoneSansITCStd SemiBold"/>
                <a:cs typeface="StoneSansITCStd SemiBold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2150" y="1143000"/>
            <a:ext cx="3806825" cy="5094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75" y="1143000"/>
            <a:ext cx="3806825" cy="5094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056"/>
            <a:ext cx="8229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26809"/>
            <a:ext cx="4040188" cy="449859"/>
          </a:xfrm>
        </p:spPr>
        <p:txBody>
          <a:bodyPr anchor="b"/>
          <a:lstStyle>
            <a:lvl1pPr marL="0" indent="0">
              <a:buNone/>
              <a:defRPr sz="2000" b="0" i="0">
                <a:latin typeface="StoneSansITCStd SemiBold"/>
                <a:cs typeface="StoneSansITCStd Semi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579434"/>
            <a:ext cx="4040188" cy="454672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926809"/>
            <a:ext cx="4041775" cy="449859"/>
          </a:xfrm>
        </p:spPr>
        <p:txBody>
          <a:bodyPr anchor="b"/>
          <a:lstStyle>
            <a:lvl1pPr marL="0" indent="0">
              <a:buNone/>
              <a:defRPr sz="2000" b="0" i="0">
                <a:latin typeface="StoneSansITCStd SemiBold"/>
                <a:cs typeface="StoneSansITCStd Semi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79434"/>
            <a:ext cx="4041775" cy="454672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04807"/>
          </a:xfrm>
        </p:spPr>
        <p:txBody>
          <a:bodyPr anchor="b"/>
          <a:lstStyle>
            <a:lvl1pPr algn="l">
              <a:defRPr sz="2000" b="0" i="0">
                <a:latin typeface="StoneSansITCStd SemiBold"/>
                <a:cs typeface="StoneSansITCStd SemiBold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99202"/>
            <a:ext cx="3008313" cy="50269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0" i="0">
                <a:latin typeface="StoneSansITCStd SemiBold"/>
                <a:cs typeface="StoneSansITCStd SemiBold"/>
              </a:defRPr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6429514"/>
            <a:ext cx="9144000" cy="428486"/>
          </a:xfrm>
          <a:prstGeom prst="rect">
            <a:avLst/>
          </a:prstGeom>
          <a:solidFill>
            <a:schemeClr val="accent3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198707" name="Rectangle 51"/>
          <p:cNvSpPr>
            <a:spLocks noGrp="1" noChangeArrowheads="1"/>
          </p:cNvSpPr>
          <p:nvPr>
            <p:ph type="title"/>
          </p:nvPr>
        </p:nvSpPr>
        <p:spPr bwMode="auto">
          <a:xfrm>
            <a:off x="657225" y="53360"/>
            <a:ext cx="7899400" cy="638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54000" bIns="90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98711" name="Rectangle 5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2150" y="1143000"/>
            <a:ext cx="7766050" cy="509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pic>
        <p:nvPicPr>
          <p:cNvPr id="9" name="Picture 8" descr="Logo Bremen Uni ohne Ran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" y="0"/>
            <a:ext cx="537541" cy="535570"/>
          </a:xfrm>
          <a:prstGeom prst="rect">
            <a:avLst/>
          </a:prstGeom>
        </p:spPr>
      </p:pic>
      <p:pic>
        <p:nvPicPr>
          <p:cNvPr id="2" name="Picture 1" descr="CG Logo ohne Rand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448" y="0"/>
            <a:ext cx="539552" cy="535070"/>
          </a:xfrm>
          <a:prstGeom prst="rect">
            <a:avLst/>
          </a:prstGeom>
        </p:spPr>
      </p:pic>
      <p:sp>
        <p:nvSpPr>
          <p:cNvPr id="8" name="Text Box 44"/>
          <p:cNvSpPr txBox="1">
            <a:spLocks noChangeArrowheads="1"/>
          </p:cNvSpPr>
          <p:nvPr userDrawn="1"/>
        </p:nvSpPr>
        <p:spPr bwMode="auto">
          <a:xfrm>
            <a:off x="685800" y="6518575"/>
            <a:ext cx="782955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de-DE" sz="1000" dirty="0" smtClean="0">
                <a:solidFill>
                  <a:schemeClr val="bg1">
                    <a:lumMod val="65000"/>
                  </a:schemeClr>
                </a:solidFill>
              </a:rPr>
              <a:t>Motivation		Approaches		Evaluation</a:t>
            </a:r>
            <a:r>
              <a:rPr lang="de-DE" sz="1000" baseline="0" dirty="0" smtClean="0">
                <a:solidFill>
                  <a:schemeClr val="bg1">
                    <a:lumMod val="65000"/>
                  </a:schemeClr>
                </a:solidFill>
              </a:rPr>
              <a:t> Method	Results	Conclusions</a:t>
            </a:r>
            <a:endParaRPr lang="de-DE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StoneSansITCStd Medium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StoneSansITCStd Medium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StoneSansITCStd Medium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StoneSansITCStd Medium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StoneSansITCStd Medium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StoneSansITCStd Medium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StoneSansITCStd Medium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StoneSansITCStd Medium" charset="0"/>
        </a:defRPr>
      </a:lvl9pPr>
    </p:titleStyle>
    <p:bodyStyle>
      <a:lvl1pPr marL="238125" indent="-238125" algn="l" rtl="0" eaLnBrk="1" fontAlgn="base" hangingPunct="1">
        <a:lnSpc>
          <a:spcPct val="125000"/>
        </a:lnSpc>
        <a:spcBef>
          <a:spcPct val="40000"/>
        </a:spcBef>
        <a:spcAft>
          <a:spcPct val="0"/>
        </a:spcAft>
        <a:buClr>
          <a:schemeClr val="accent2"/>
        </a:buClr>
        <a:buSzPct val="115000"/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444500" indent="-187325" algn="l" rtl="0" eaLnBrk="1" fontAlgn="base" hangingPunct="1">
        <a:lnSpc>
          <a:spcPct val="125000"/>
        </a:lnSpc>
        <a:spcBef>
          <a:spcPct val="40000"/>
        </a:spcBef>
        <a:spcAft>
          <a:spcPct val="0"/>
        </a:spcAft>
        <a:buClr>
          <a:schemeClr val="accent1"/>
        </a:buClr>
        <a:buFont typeface="Wingdings" charset="2"/>
        <a:buChar char="§"/>
        <a:defRPr>
          <a:solidFill>
            <a:schemeClr val="tx1"/>
          </a:solidFill>
          <a:latin typeface="+mn-lt"/>
          <a:ea typeface="ＭＳ Ｐゴシック" charset="-128"/>
        </a:defRPr>
      </a:lvl2pPr>
      <a:lvl3pPr marL="627063" indent="-165100" algn="l" rtl="0" eaLnBrk="1" fontAlgn="base" hangingPunct="1">
        <a:lnSpc>
          <a:spcPct val="125000"/>
        </a:lnSpc>
        <a:spcBef>
          <a:spcPct val="40000"/>
        </a:spcBef>
        <a:spcAft>
          <a:spcPct val="0"/>
        </a:spcAft>
        <a:buClr>
          <a:schemeClr val="accent2"/>
        </a:buClr>
        <a:buChar char="-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779463" indent="-139700" algn="l" rtl="0" eaLnBrk="1" fontAlgn="base" hangingPunct="1">
        <a:lnSpc>
          <a:spcPct val="125000"/>
        </a:lnSpc>
        <a:spcBef>
          <a:spcPct val="40000"/>
        </a:spcBef>
        <a:spcAft>
          <a:spcPct val="0"/>
        </a:spcAft>
        <a:buClr>
          <a:schemeClr val="accent1"/>
        </a:buClr>
        <a:buChar char="-"/>
        <a:defRPr sz="1400">
          <a:solidFill>
            <a:schemeClr val="tx1"/>
          </a:solidFill>
          <a:latin typeface="+mn-lt"/>
          <a:ea typeface="ＭＳ Ｐゴシック" charset="-128"/>
        </a:defRPr>
      </a:lvl4pPr>
      <a:lvl5pPr marL="923925" indent="-107950" algn="l" rtl="0" eaLnBrk="1" fontAlgn="base" hangingPunct="1">
        <a:lnSpc>
          <a:spcPct val="125000"/>
        </a:lnSpc>
        <a:spcBef>
          <a:spcPct val="4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charset="-128"/>
        </a:defRPr>
      </a:lvl5pPr>
      <a:lvl6pPr marL="1381125" indent="-107950" algn="l" rtl="0" eaLnBrk="1" fontAlgn="base" hangingPunct="1">
        <a:lnSpc>
          <a:spcPct val="125000"/>
        </a:lnSpc>
        <a:spcBef>
          <a:spcPct val="4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charset="-128"/>
        </a:defRPr>
      </a:lvl6pPr>
      <a:lvl7pPr marL="1838325" indent="-107950" algn="l" rtl="0" eaLnBrk="1" fontAlgn="base" hangingPunct="1">
        <a:lnSpc>
          <a:spcPct val="125000"/>
        </a:lnSpc>
        <a:spcBef>
          <a:spcPct val="4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charset="-128"/>
        </a:defRPr>
      </a:lvl7pPr>
      <a:lvl8pPr marL="2295525" indent="-107950" algn="l" rtl="0" eaLnBrk="1" fontAlgn="base" hangingPunct="1">
        <a:lnSpc>
          <a:spcPct val="125000"/>
        </a:lnSpc>
        <a:spcBef>
          <a:spcPct val="4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charset="-128"/>
        </a:defRPr>
      </a:lvl8pPr>
      <a:lvl9pPr marL="2752725" indent="-107950" algn="l" rtl="0" eaLnBrk="1" fontAlgn="base" hangingPunct="1">
        <a:lnSpc>
          <a:spcPct val="125000"/>
        </a:lnSpc>
        <a:spcBef>
          <a:spcPct val="4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3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42.jpe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7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42.jpe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tiff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4.xml"/><Relationship Id="rId7" Type="http://schemas.openxmlformats.org/officeDocument/2006/relationships/image" Target="../media/image17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.png"/><Relationship Id="rId4" Type="http://schemas.openxmlformats.org/officeDocument/2006/relationships/tags" Target="../tags/tag5.xml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3" Type="http://schemas.openxmlformats.org/officeDocument/2006/relationships/image" Target="../media/image22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f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60" name="Rectangle 16"/>
          <p:cNvSpPr>
            <a:spLocks noGrp="1" noChangeArrowheads="1"/>
          </p:cNvSpPr>
          <p:nvPr>
            <p:ph type="ctrTitle"/>
          </p:nvPr>
        </p:nvSpPr>
        <p:spPr>
          <a:xfrm>
            <a:off x="1619672" y="1412776"/>
            <a:ext cx="6909727" cy="2880320"/>
          </a:xfrm>
        </p:spPr>
        <p:txBody>
          <a:bodyPr/>
          <a:lstStyle/>
          <a:p>
            <a:r>
              <a:rPr lang="de-DE" dirty="0" smtClean="0"/>
              <a:t>A Comparative Evaluation of Three Skin Color Detection Approaches</a:t>
            </a:r>
            <a:endParaRPr lang="de-DE" dirty="0"/>
          </a:p>
        </p:txBody>
      </p:sp>
      <p:sp>
        <p:nvSpPr>
          <p:cNvPr id="313361" name="Rectangle 17"/>
          <p:cNvSpPr>
            <a:spLocks noGrp="1" noChangeArrowheads="1"/>
          </p:cNvSpPr>
          <p:nvPr>
            <p:ph type="subTitle" idx="1"/>
          </p:nvPr>
        </p:nvSpPr>
        <p:spPr>
          <a:xfrm>
            <a:off x="1619672" y="3861048"/>
            <a:ext cx="7056784" cy="2952328"/>
          </a:xfrm>
        </p:spPr>
        <p:txBody>
          <a:bodyPr/>
          <a:lstStyle/>
          <a:p>
            <a:r>
              <a:rPr lang="en-US" dirty="0" smtClean="0"/>
              <a:t>Dennis </a:t>
            </a:r>
            <a:r>
              <a:rPr lang="en-US" dirty="0" err="1" smtClean="0"/>
              <a:t>Jensch</a:t>
            </a:r>
            <a:r>
              <a:rPr lang="en-US" dirty="0" smtClean="0"/>
              <a:t>, Daniel Mohr, </a:t>
            </a:r>
            <a:r>
              <a:rPr lang="en-US" i="1" dirty="0" err="1" smtClean="0"/>
              <a:t>Clausthal</a:t>
            </a:r>
            <a:r>
              <a:rPr lang="en-US" i="1" dirty="0" smtClean="0"/>
              <a:t> University</a:t>
            </a:r>
          </a:p>
          <a:p>
            <a:r>
              <a:rPr lang="en-US" dirty="0" smtClean="0"/>
              <a:t>Gabriel </a:t>
            </a:r>
            <a:r>
              <a:rPr lang="en-US" dirty="0" err="1" smtClean="0"/>
              <a:t>Zachmann</a:t>
            </a:r>
            <a:r>
              <a:rPr lang="en-US" dirty="0" smtClean="0"/>
              <a:t>, </a:t>
            </a:r>
            <a:r>
              <a:rPr lang="en-US" i="1" dirty="0" smtClean="0"/>
              <a:t>University of Bremen</a:t>
            </a:r>
            <a:r>
              <a:rPr lang="en-US" i="1" dirty="0"/>
              <a:t/>
            </a:r>
            <a:br>
              <a:rPr lang="en-US" i="1" dirty="0"/>
            </a:br>
            <a:endParaRPr lang="en-US" i="1" dirty="0" smtClean="0"/>
          </a:p>
          <a:p>
            <a:endParaRPr lang="en-US" i="1" dirty="0" smtClean="0"/>
          </a:p>
          <a:p>
            <a:r>
              <a:rPr lang="en-US" sz="1800" i="1" dirty="0" smtClean="0">
                <a:solidFill>
                  <a:schemeClr val="bg2">
                    <a:lumMod val="50000"/>
                  </a:schemeClr>
                </a:solidFill>
              </a:rPr>
              <a:t>VRAR 2012, Sep 2012, Düsseldorf</a:t>
            </a:r>
            <a:endParaRPr lang="de-DE" sz="2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Cases Possible after Segmentation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>
                <a:latin typeface="StoneSansITCStd Medium" pitchFamily="50" charset="0"/>
              </a:rPr>
              <a:t>Correctly classified pixels</a:t>
            </a:r>
          </a:p>
          <a:p>
            <a:pPr marL="600075" lvl="1" indent="-342900">
              <a:buFont typeface="+mj-lt"/>
              <a:buAutoNum type="arabicPeriod"/>
            </a:pPr>
            <a:r>
              <a:rPr lang="de-DE" dirty="0" smtClean="0">
                <a:solidFill>
                  <a:srgbClr val="2E5C00"/>
                </a:solidFill>
                <a:latin typeface="StoneSansITCStd Medium" pitchFamily="50" charset="0"/>
              </a:rPr>
              <a:t>True</a:t>
            </a:r>
            <a:r>
              <a:rPr lang="de-DE" dirty="0" smtClean="0">
                <a:latin typeface="StoneSansITCStd Medium" pitchFamily="50" charset="0"/>
              </a:rPr>
              <a:t> </a:t>
            </a:r>
            <a:r>
              <a:rPr lang="de-DE" dirty="0">
                <a:solidFill>
                  <a:srgbClr val="2E5C00"/>
                </a:solidFill>
                <a:latin typeface="StoneSansITCStd Medium" pitchFamily="50" charset="0"/>
              </a:rPr>
              <a:t>Negatives</a:t>
            </a:r>
            <a:r>
              <a:rPr lang="de-DE" dirty="0">
                <a:latin typeface="StoneSansITCStd Medium" pitchFamily="50" charset="0"/>
              </a:rPr>
              <a:t> (</a:t>
            </a:r>
            <a:r>
              <a:rPr lang="de-DE" dirty="0">
                <a:solidFill>
                  <a:srgbClr val="2E5C00"/>
                </a:solidFill>
                <a:latin typeface="StoneSansITCStd Medium" pitchFamily="50" charset="0"/>
              </a:rPr>
              <a:t>TN</a:t>
            </a:r>
            <a:r>
              <a:rPr lang="de-DE" dirty="0" smtClean="0">
                <a:solidFill>
                  <a:srgbClr val="2E5C00"/>
                </a:solidFill>
                <a:latin typeface="StoneSansITCStd Medium" pitchFamily="50" charset="0"/>
              </a:rPr>
              <a:t>)</a:t>
            </a:r>
          </a:p>
          <a:p>
            <a:pPr lvl="2"/>
            <a:r>
              <a:rPr lang="en-US" dirty="0" smtClean="0">
                <a:solidFill>
                  <a:srgbClr val="2E5C00"/>
                </a:solidFill>
                <a:latin typeface="StoneSansITCStd Medium" pitchFamily="50" charset="0"/>
              </a:rPr>
              <a:t>non-skin</a:t>
            </a:r>
            <a:endParaRPr lang="de-DE" dirty="0">
              <a:solidFill>
                <a:srgbClr val="2E5C00"/>
              </a:solidFill>
              <a:latin typeface="StoneSansITCStd Medium" pitchFamily="50" charset="0"/>
            </a:endParaRPr>
          </a:p>
          <a:p>
            <a:pPr marL="600075" lvl="1" indent="-342900">
              <a:buFont typeface="+mj-lt"/>
              <a:buAutoNum type="arabicPeriod"/>
            </a:pPr>
            <a:r>
              <a:rPr lang="de-DE" dirty="0" smtClean="0">
                <a:solidFill>
                  <a:srgbClr val="09FF15"/>
                </a:solidFill>
                <a:latin typeface="StoneSansITCStd Medium" pitchFamily="50" charset="0"/>
              </a:rPr>
              <a:t>True</a:t>
            </a:r>
            <a:r>
              <a:rPr lang="de-DE" dirty="0" smtClean="0">
                <a:latin typeface="StoneSansITCStd Medium" pitchFamily="50" charset="0"/>
              </a:rPr>
              <a:t> </a:t>
            </a:r>
            <a:r>
              <a:rPr lang="de-DE" dirty="0" smtClean="0">
                <a:solidFill>
                  <a:srgbClr val="09FF15"/>
                </a:solidFill>
                <a:latin typeface="StoneSansITCStd Medium" pitchFamily="50" charset="0"/>
              </a:rPr>
              <a:t>Positives</a:t>
            </a:r>
            <a:r>
              <a:rPr lang="de-DE" dirty="0" smtClean="0">
                <a:latin typeface="StoneSansITCStd Medium" pitchFamily="50" charset="0"/>
              </a:rPr>
              <a:t> </a:t>
            </a:r>
            <a:r>
              <a:rPr lang="de-DE" dirty="0" smtClean="0">
                <a:solidFill>
                  <a:srgbClr val="09FF15"/>
                </a:solidFill>
                <a:latin typeface="StoneSansITCStd Medium" pitchFamily="50" charset="0"/>
              </a:rPr>
              <a:t>(TP)</a:t>
            </a:r>
          </a:p>
          <a:p>
            <a:pPr lvl="2"/>
            <a:r>
              <a:rPr lang="en-US" dirty="0" smtClean="0">
                <a:solidFill>
                  <a:srgbClr val="09FF15"/>
                </a:solidFill>
                <a:latin typeface="StoneSansITCStd Medium" pitchFamily="50" charset="0"/>
              </a:rPr>
              <a:t>skin</a:t>
            </a:r>
            <a:endParaRPr lang="de-DE" dirty="0" smtClean="0">
              <a:solidFill>
                <a:srgbClr val="09FF15"/>
              </a:solidFill>
              <a:latin typeface="StoneSansITCStd Medium" pitchFamily="50" charset="0"/>
            </a:endParaRPr>
          </a:p>
          <a:p>
            <a:r>
              <a:rPr lang="de-DE" dirty="0" smtClean="0">
                <a:latin typeface="StoneSansITCStd Medium" pitchFamily="50" charset="0"/>
              </a:rPr>
              <a:t>Wrongly classified pixels</a:t>
            </a:r>
          </a:p>
          <a:p>
            <a:pPr marL="600075" lvl="1" indent="-342900">
              <a:buFont typeface="+mj-lt"/>
              <a:buAutoNum type="arabicPeriod" startAt="3"/>
            </a:pPr>
            <a:r>
              <a:rPr lang="de-DE" dirty="0" smtClean="0">
                <a:solidFill>
                  <a:srgbClr val="780E22"/>
                </a:solidFill>
                <a:latin typeface="StoneSansITCStd Medium" pitchFamily="50" charset="0"/>
              </a:rPr>
              <a:t>False Negatives (</a:t>
            </a:r>
            <a:r>
              <a:rPr lang="de-DE" dirty="0">
                <a:solidFill>
                  <a:srgbClr val="780E22"/>
                </a:solidFill>
                <a:latin typeface="StoneSansITCStd Medium" pitchFamily="50" charset="0"/>
              </a:rPr>
              <a:t>FN</a:t>
            </a:r>
            <a:r>
              <a:rPr lang="de-DE" dirty="0" smtClean="0">
                <a:solidFill>
                  <a:srgbClr val="780E22"/>
                </a:solidFill>
                <a:latin typeface="StoneSansITCStd Medium" pitchFamily="50" charset="0"/>
              </a:rPr>
              <a:t>)</a:t>
            </a:r>
          </a:p>
          <a:p>
            <a:pPr lvl="2"/>
            <a:r>
              <a:rPr lang="en-US" dirty="0">
                <a:solidFill>
                  <a:srgbClr val="780E22"/>
                </a:solidFill>
                <a:latin typeface="StoneSansITCStd Medium" pitchFamily="50" charset="0"/>
              </a:rPr>
              <a:t>s</a:t>
            </a:r>
            <a:r>
              <a:rPr lang="en-US" dirty="0" smtClean="0">
                <a:solidFill>
                  <a:srgbClr val="780E22"/>
                </a:solidFill>
                <a:latin typeface="StoneSansITCStd Medium" pitchFamily="50" charset="0"/>
              </a:rPr>
              <a:t>kin classified as non-skin</a:t>
            </a:r>
            <a:endParaRPr lang="de-DE" dirty="0">
              <a:solidFill>
                <a:srgbClr val="780E22"/>
              </a:solidFill>
              <a:latin typeface="StoneSansITCStd Medium" pitchFamily="50" charset="0"/>
            </a:endParaRPr>
          </a:p>
          <a:p>
            <a:pPr marL="600075" lvl="1" indent="-342900">
              <a:buFont typeface="+mj-lt"/>
              <a:buAutoNum type="arabicPeriod" startAt="3"/>
            </a:pPr>
            <a:r>
              <a:rPr lang="de-DE" dirty="0" smtClean="0">
                <a:solidFill>
                  <a:srgbClr val="FF2D2D"/>
                </a:solidFill>
                <a:latin typeface="StoneSansITCStd Medium" pitchFamily="50" charset="0"/>
              </a:rPr>
              <a:t>False </a:t>
            </a:r>
            <a:r>
              <a:rPr lang="de-DE" dirty="0">
                <a:solidFill>
                  <a:srgbClr val="FF2D2D"/>
                </a:solidFill>
                <a:latin typeface="StoneSansITCStd Medium" pitchFamily="50" charset="0"/>
              </a:rPr>
              <a:t>Positives </a:t>
            </a:r>
            <a:r>
              <a:rPr lang="de-DE" dirty="0" smtClean="0">
                <a:solidFill>
                  <a:srgbClr val="FF2D2D"/>
                </a:solidFill>
                <a:latin typeface="StoneSansITCStd Medium" pitchFamily="50" charset="0"/>
              </a:rPr>
              <a:t>(</a:t>
            </a:r>
            <a:r>
              <a:rPr lang="de-DE" dirty="0">
                <a:solidFill>
                  <a:srgbClr val="FF2D2D"/>
                </a:solidFill>
                <a:latin typeface="StoneSansITCStd Medium" pitchFamily="50" charset="0"/>
              </a:rPr>
              <a:t>FP</a:t>
            </a:r>
            <a:r>
              <a:rPr lang="de-DE" dirty="0" smtClean="0">
                <a:solidFill>
                  <a:srgbClr val="FF2D2D"/>
                </a:solidFill>
                <a:latin typeface="StoneSansITCStd Medium" pitchFamily="50" charset="0"/>
              </a:rPr>
              <a:t>)</a:t>
            </a:r>
          </a:p>
          <a:p>
            <a:pPr lvl="2"/>
            <a:r>
              <a:rPr lang="en-US" dirty="0">
                <a:solidFill>
                  <a:srgbClr val="FF2D2D"/>
                </a:solidFill>
                <a:latin typeface="StoneSansITCStd Medium" pitchFamily="50" charset="0"/>
              </a:rPr>
              <a:t>n</a:t>
            </a:r>
            <a:r>
              <a:rPr lang="en-US" dirty="0" smtClean="0">
                <a:solidFill>
                  <a:srgbClr val="FF2D2D"/>
                </a:solidFill>
                <a:latin typeface="StoneSansITCStd Medium" pitchFamily="50" charset="0"/>
              </a:rPr>
              <a:t>on-skin classified as skin</a:t>
            </a:r>
            <a:endParaRPr lang="de-DE" dirty="0">
              <a:solidFill>
                <a:srgbClr val="FF2D2D"/>
              </a:solidFill>
              <a:latin typeface="StoneSansITCStd Medium" pitchFamily="50" charset="0"/>
            </a:endParaRPr>
          </a:p>
          <a:p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292080" y="1272348"/>
            <a:ext cx="3047760" cy="24379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44"/>
          <p:cNvSpPr txBox="1">
            <a:spLocks noChangeArrowheads="1"/>
          </p:cNvSpPr>
          <p:nvPr/>
        </p:nvSpPr>
        <p:spPr bwMode="auto">
          <a:xfrm>
            <a:off x="685800" y="6518575"/>
            <a:ext cx="782955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de-DE" sz="1000" dirty="0" smtClean="0">
                <a:solidFill>
                  <a:schemeClr val="bg1">
                    <a:lumMod val="65000"/>
                  </a:schemeClr>
                </a:solidFill>
              </a:rPr>
              <a:t>Motivation		Approaches		</a:t>
            </a:r>
            <a:r>
              <a:rPr lang="de-DE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Evaluation</a:t>
            </a:r>
            <a:r>
              <a:rPr lang="de-DE" sz="1000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Method</a:t>
            </a:r>
            <a:r>
              <a:rPr lang="de-DE" sz="1000" baseline="0" dirty="0" smtClean="0">
                <a:solidFill>
                  <a:schemeClr val="bg1">
                    <a:lumMod val="65000"/>
                  </a:schemeClr>
                </a:solidFill>
              </a:rPr>
              <a:t>	Results	Conclusions</a:t>
            </a:r>
            <a:endParaRPr lang="de-DE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3563888" y="1700808"/>
            <a:ext cx="2160240" cy="216024"/>
          </a:xfrm>
          <a:prstGeom prst="straightConnector1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3563888" y="2491308"/>
            <a:ext cx="3024336" cy="217612"/>
          </a:xfrm>
          <a:prstGeom prst="straightConnector1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3563888" y="2491308"/>
            <a:ext cx="3252072" cy="1585764"/>
          </a:xfrm>
          <a:prstGeom prst="straightConnector1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3563888" y="2204864"/>
            <a:ext cx="4176464" cy="2736304"/>
          </a:xfrm>
          <a:prstGeom prst="straightConnector1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1286354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/>
              <a:t>The Receiver </a:t>
            </a:r>
            <a:r>
              <a:rPr lang="de-DE" sz="2800" dirty="0"/>
              <a:t>Operating Characteristic Curve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 smtClean="0"/>
                  <a:t>ROC curve captures relation between</a:t>
                </a:r>
              </a:p>
              <a:p>
                <a:pPr marL="420688" lvl="2" indent="-238125">
                  <a:buSzPct val="115000"/>
                </a:pPr>
                <a:r>
                  <a:rPr lang="de-DE" dirty="0">
                    <a:solidFill>
                      <a:srgbClr val="09FF15"/>
                    </a:solidFill>
                    <a:latin typeface="StoneSansITCStd Medium" pitchFamily="50" charset="0"/>
                  </a:rPr>
                  <a:t>True Positive Rate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i="1">
                            <a:solidFill>
                              <a:srgbClr val="09FF15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de-DE">
                            <a:solidFill>
                              <a:srgbClr val="09FF15"/>
                            </a:solidFill>
                            <a:latin typeface="Cambria Math"/>
                          </a:rPr>
                          <m:t>𝑇𝑃</m:t>
                        </m:r>
                      </m:num>
                      <m:den>
                        <m:r>
                          <a:rPr lang="de-DE">
                            <a:solidFill>
                              <a:srgbClr val="09FF15"/>
                            </a:solidFill>
                            <a:latin typeface="Cambria Math"/>
                          </a:rPr>
                          <m:t>𝑇𝑃</m:t>
                        </m:r>
                        <m:r>
                          <a:rPr lang="de-DE">
                            <a:solidFill>
                              <a:srgbClr val="09FF15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de-DE">
                            <a:solidFill>
                              <a:srgbClr val="09FF15"/>
                            </a:solidFill>
                            <a:latin typeface="Cambria Math"/>
                          </a:rPr>
                          <m:t>𝐹𝑁</m:t>
                        </m:r>
                      </m:den>
                    </m:f>
                  </m:oMath>
                </a14:m>
                <a:endParaRPr lang="de-DE" dirty="0">
                  <a:solidFill>
                    <a:srgbClr val="09FF15"/>
                  </a:solidFill>
                  <a:latin typeface="StoneSansITCStd Medium" pitchFamily="50" charset="0"/>
                </a:endParaRPr>
              </a:p>
              <a:p>
                <a:pPr lvl="1"/>
                <a:r>
                  <a:rPr lang="de-DE" dirty="0">
                    <a:solidFill>
                      <a:srgbClr val="FF0000"/>
                    </a:solidFill>
                    <a:latin typeface="StoneSansITCStd Medium" pitchFamily="50" charset="0"/>
                  </a:rPr>
                  <a:t>False Positive Rate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de-DE">
                            <a:solidFill>
                              <a:srgbClr val="FF0000"/>
                            </a:solidFill>
                            <a:latin typeface="Cambria Math"/>
                          </a:rPr>
                          <m:t>𝐹𝑃</m:t>
                        </m:r>
                      </m:num>
                      <m:den>
                        <m:r>
                          <a:rPr lang="de-DE">
                            <a:solidFill>
                              <a:srgbClr val="FF0000"/>
                            </a:solidFill>
                            <a:latin typeface="Cambria Math"/>
                          </a:rPr>
                          <m:t>𝐹𝑃</m:t>
                        </m:r>
                        <m:r>
                          <a:rPr lang="de-DE">
                            <a:solidFill>
                              <a:srgbClr val="FF0000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de-DE">
                            <a:solidFill>
                              <a:srgbClr val="FF0000"/>
                            </a:solidFill>
                            <a:latin typeface="Cambria Math"/>
                          </a:rPr>
                          <m:t>𝑇𝑁</m:t>
                        </m:r>
                      </m:den>
                    </m:f>
                  </m:oMath>
                </a14:m>
                <a:endParaRPr lang="de-DE" dirty="0">
                  <a:solidFill>
                    <a:srgbClr val="FF0000"/>
                  </a:solidFill>
                  <a:latin typeface="StoneSansITCStd Medium" pitchFamily="50" charset="0"/>
                </a:endParaRPr>
              </a:p>
              <a:p>
                <a:pPr marL="0" indent="0">
                  <a:buNone/>
                </a:pPr>
                <a:endParaRPr lang="de-DE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942" t="-24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Box 44"/>
          <p:cNvSpPr txBox="1">
            <a:spLocks noChangeArrowheads="1"/>
          </p:cNvSpPr>
          <p:nvPr/>
        </p:nvSpPr>
        <p:spPr bwMode="auto">
          <a:xfrm>
            <a:off x="685800" y="6518575"/>
            <a:ext cx="782955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de-DE" sz="1000" dirty="0" smtClean="0">
                <a:solidFill>
                  <a:schemeClr val="bg1">
                    <a:lumMod val="65000"/>
                  </a:schemeClr>
                </a:solidFill>
              </a:rPr>
              <a:t>Motivation		Approaches		</a:t>
            </a:r>
            <a:r>
              <a:rPr lang="de-DE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Evaluation</a:t>
            </a:r>
            <a:r>
              <a:rPr lang="de-DE" sz="1000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Method</a:t>
            </a:r>
            <a:r>
              <a:rPr lang="de-DE" sz="1000" baseline="0" dirty="0" smtClean="0">
                <a:solidFill>
                  <a:schemeClr val="bg1">
                    <a:lumMod val="65000"/>
                  </a:schemeClr>
                </a:solidFill>
              </a:rPr>
              <a:t>	Results	Conclusions</a:t>
            </a:r>
            <a:endParaRPr lang="de-DE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050" name="Picture 2" descr="J:\Publications\GI-VRAR\bilder\roc-illustration\reghjones_0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348" y="1628800"/>
            <a:ext cx="135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J:\Publications\GI-VRAR\bilder\roc-illustration\reghjones_00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16832"/>
            <a:ext cx="135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:\Publications\GI-VRAR\bilder\roc-illustration\reghjones_01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143" y="3343913"/>
            <a:ext cx="135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J:\Publications\GI-VRAR\bilder\roc-illustration\reghjones_09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760" y="4942330"/>
            <a:ext cx="135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5264055" y="3068960"/>
            <a:ext cx="3044081" cy="3076694"/>
            <a:chOff x="3067015" y="2286258"/>
            <a:chExt cx="3044081" cy="3076694"/>
          </a:xfrm>
        </p:grpSpPr>
        <p:grpSp>
          <p:nvGrpSpPr>
            <p:cNvPr id="11" name="Group 10"/>
            <p:cNvGrpSpPr/>
            <p:nvPr/>
          </p:nvGrpSpPr>
          <p:grpSpPr>
            <a:xfrm>
              <a:off x="3374792" y="2286258"/>
              <a:ext cx="2736304" cy="2726918"/>
              <a:chOff x="5417944" y="3006338"/>
              <a:chExt cx="2736304" cy="2726918"/>
            </a:xfrm>
          </p:grpSpPr>
          <p:cxnSp>
            <p:nvCxnSpPr>
              <p:cNvPr id="5" name="Straight Connector 4"/>
              <p:cNvCxnSpPr/>
              <p:nvPr/>
            </p:nvCxnSpPr>
            <p:spPr bwMode="auto">
              <a:xfrm>
                <a:off x="5417944" y="5733256"/>
                <a:ext cx="2736304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lg" len="lg"/>
              </a:ln>
              <a:effectLst/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 flipV="1">
                <a:off x="5436096" y="3006338"/>
                <a:ext cx="0" cy="2726918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lg" len="lg"/>
              </a:ln>
              <a:effectLst/>
            </p:spPr>
          </p:cxnSp>
          <p:sp>
            <p:nvSpPr>
              <p:cNvPr id="10" name="Freeform 9"/>
              <p:cNvSpPr/>
              <p:nvPr/>
            </p:nvSpPr>
            <p:spPr bwMode="auto">
              <a:xfrm>
                <a:off x="5486400" y="3284984"/>
                <a:ext cx="2178121" cy="2396625"/>
              </a:xfrm>
              <a:custGeom>
                <a:avLst/>
                <a:gdLst>
                  <a:gd name="connsiteX0" fmla="*/ 2178121 w 2178121"/>
                  <a:gd name="connsiteY0" fmla="*/ 0 h 1962364"/>
                  <a:gd name="connsiteX1" fmla="*/ 770562 w 2178121"/>
                  <a:gd name="connsiteY1" fmla="*/ 544530 h 1962364"/>
                  <a:gd name="connsiteX2" fmla="*/ 0 w 2178121"/>
                  <a:gd name="connsiteY2" fmla="*/ 1962364 h 1962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78121" h="1962364">
                    <a:moveTo>
                      <a:pt x="2178121" y="0"/>
                    </a:moveTo>
                    <a:cubicBezTo>
                      <a:pt x="1655851" y="108734"/>
                      <a:pt x="1133582" y="217469"/>
                      <a:pt x="770562" y="544530"/>
                    </a:cubicBezTo>
                    <a:cubicBezTo>
                      <a:pt x="407542" y="871591"/>
                      <a:pt x="203771" y="1416977"/>
                      <a:pt x="0" y="1962364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StoneSansITCStd Medium" charset="0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3374792" y="5055175"/>
              <a:ext cx="27363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/>
                <a:t>False positive rate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16200000">
              <a:off x="1852752" y="3500522"/>
              <a:ext cx="27363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/>
                <a:t>True positive rate</a:t>
              </a:r>
            </a:p>
          </p:txBody>
        </p:sp>
      </p:grpSp>
      <p:sp>
        <p:nvSpPr>
          <p:cNvPr id="16" name="Oval 15"/>
          <p:cNvSpPr/>
          <p:nvPr/>
        </p:nvSpPr>
        <p:spPr bwMode="auto">
          <a:xfrm>
            <a:off x="7668344" y="3284984"/>
            <a:ext cx="150065" cy="144016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6664589" y="3675846"/>
            <a:ext cx="150065" cy="144016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6065945" y="4355598"/>
            <a:ext cx="150065" cy="144016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5603716" y="5575297"/>
            <a:ext cx="150065" cy="144016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82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4869160"/>
            <a:ext cx="3746174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Main Result: Overall Segmentation Quality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150" y="1143000"/>
            <a:ext cx="5536034" cy="5094288"/>
          </a:xfrm>
        </p:spPr>
        <p:txBody>
          <a:bodyPr/>
          <a:lstStyle/>
          <a:p>
            <a:pPr lvl="0"/>
            <a:r>
              <a:rPr lang="de-DE" i="1" dirty="0"/>
              <a:t>HybridClustering</a:t>
            </a:r>
            <a:r>
              <a:rPr lang="de-DE" dirty="0"/>
              <a:t> </a:t>
            </a:r>
            <a:r>
              <a:rPr lang="de-DE" dirty="0" smtClean="0"/>
              <a:t>performs</a:t>
            </a:r>
            <a:br>
              <a:rPr lang="de-DE" dirty="0" smtClean="0"/>
            </a:br>
            <a:r>
              <a:rPr lang="de-DE" dirty="0" smtClean="0"/>
              <a:t>best on average</a:t>
            </a:r>
            <a:endParaRPr lang="de-DE" dirty="0"/>
          </a:p>
          <a:p>
            <a:pPr lvl="0"/>
            <a:r>
              <a:rPr lang="de-DE" i="1" dirty="0" smtClean="0"/>
              <a:t>NeuralGasColorSpaceClustering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surprisingly has worst quality</a:t>
            </a:r>
            <a:endParaRPr lang="de-DE" dirty="0"/>
          </a:p>
          <a:p>
            <a:pPr lvl="1"/>
            <a:r>
              <a:rPr lang="de-DE" dirty="0"/>
              <a:t>Color Space Compactness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yields better result compared to</a:t>
            </a:r>
            <a:br>
              <a:rPr lang="de-DE" dirty="0" smtClean="0"/>
            </a:br>
            <a:r>
              <a:rPr lang="de-DE" dirty="0" smtClean="0"/>
              <a:t>the other cluster quality measures</a:t>
            </a:r>
            <a:endParaRPr lang="de-DE" dirty="0"/>
          </a:p>
        </p:txBody>
      </p:sp>
      <p:sp>
        <p:nvSpPr>
          <p:cNvPr id="7" name="Text Box 44"/>
          <p:cNvSpPr txBox="1">
            <a:spLocks noChangeArrowheads="1"/>
          </p:cNvSpPr>
          <p:nvPr/>
        </p:nvSpPr>
        <p:spPr bwMode="auto">
          <a:xfrm>
            <a:off x="685800" y="6518575"/>
            <a:ext cx="782955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de-DE" sz="1000" dirty="0" smtClean="0">
                <a:solidFill>
                  <a:schemeClr val="bg1">
                    <a:lumMod val="65000"/>
                  </a:schemeClr>
                </a:solidFill>
              </a:rPr>
              <a:t>Motivation		Approaches		Evaluation</a:t>
            </a:r>
            <a:r>
              <a:rPr lang="de-DE" sz="1000" baseline="0" dirty="0" smtClean="0">
                <a:solidFill>
                  <a:schemeClr val="bg1">
                    <a:lumMod val="65000"/>
                  </a:schemeClr>
                </a:solidFill>
              </a:rPr>
              <a:t> Method	</a:t>
            </a:r>
            <a:r>
              <a:rPr lang="de-DE" sz="1000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Results</a:t>
            </a:r>
            <a:r>
              <a:rPr lang="de-DE" sz="1000" baseline="0" dirty="0" smtClean="0">
                <a:solidFill>
                  <a:schemeClr val="bg1">
                    <a:lumMod val="65000"/>
                  </a:schemeClr>
                </a:solidFill>
              </a:rPr>
              <a:t>	Conclusions</a:t>
            </a:r>
            <a:endParaRPr lang="de-DE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628800" y="141277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854478" y="1124744"/>
            <a:ext cx="3660871" cy="3532328"/>
            <a:chOff x="4854478" y="1124744"/>
            <a:chExt cx="3660871" cy="3532328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93" b="9031"/>
            <a:stretch/>
          </p:blipFill>
          <p:spPr bwMode="auto">
            <a:xfrm>
              <a:off x="5177642" y="1124744"/>
              <a:ext cx="3337707" cy="3209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 rot="16200000">
              <a:off x="3619599" y="2431631"/>
              <a:ext cx="28083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True positive rate</a:t>
              </a:r>
              <a:endParaRPr lang="en-US" sz="16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24128" y="4318518"/>
              <a:ext cx="27912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False positive rate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8884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DE" sz="2400" dirty="0"/>
              <a:t>The 3 most different data sets for detailed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de-DE" dirty="0"/>
          </a:p>
        </p:txBody>
      </p:sp>
      <p:grpSp>
        <p:nvGrpSpPr>
          <p:cNvPr id="10" name="Group 9"/>
          <p:cNvGrpSpPr/>
          <p:nvPr/>
        </p:nvGrpSpPr>
        <p:grpSpPr>
          <a:xfrm>
            <a:off x="1047072" y="1585211"/>
            <a:ext cx="2497221" cy="2336331"/>
            <a:chOff x="1727486" y="1719255"/>
            <a:chExt cx="2497221" cy="2336331"/>
          </a:xfrm>
        </p:grpSpPr>
        <p:pic>
          <p:nvPicPr>
            <p:cNvPr id="4098" name="Picture 2" descr="E:\Arbeit\Publications\GI-VRAR\allMethods_per_Dataset\K\beispiel_Datensatz_K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7486" y="1719255"/>
              <a:ext cx="2497221" cy="1997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727486" y="3717032"/>
              <a:ext cx="24972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smtClean="0"/>
                <a:t>Simple background</a:t>
              </a:r>
              <a:endParaRPr lang="de-DE" sz="16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724128" y="1585211"/>
            <a:ext cx="2497220" cy="2336330"/>
            <a:chOff x="4259767" y="1719255"/>
            <a:chExt cx="2497220" cy="2336330"/>
          </a:xfrm>
        </p:grpSpPr>
        <p:pic>
          <p:nvPicPr>
            <p:cNvPr id="4099" name="Picture 3" descr="E:\Arbeit\Publications\GI-VRAR\allMethods_per_Dataset\M\beispiel_Datensatz_M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9767" y="1719255"/>
              <a:ext cx="2497220" cy="1997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4259767" y="3717031"/>
              <a:ext cx="24972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smtClean="0"/>
                <a:t>Complex background</a:t>
              </a:r>
              <a:endParaRPr lang="de-DE" sz="16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00598" y="4052995"/>
            <a:ext cx="2523530" cy="2357379"/>
            <a:chOff x="2792157" y="3778100"/>
            <a:chExt cx="2523530" cy="2357379"/>
          </a:xfrm>
        </p:grpSpPr>
        <p:pic>
          <p:nvPicPr>
            <p:cNvPr id="4100" name="Picture 4" descr="E:\Arbeit\Publications\GI-VRAR\allMethods_per_Dataset\N\beispiel_Datensatz_N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2157" y="3778100"/>
              <a:ext cx="2523530" cy="2018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2792157" y="5796925"/>
              <a:ext cx="25235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smtClean="0"/>
                <a:t>Skin colored background</a:t>
              </a:r>
              <a:endParaRPr lang="de-DE" sz="1600" dirty="0"/>
            </a:p>
          </p:txBody>
        </p:sp>
      </p:grpSp>
      <p:sp>
        <p:nvSpPr>
          <p:cNvPr id="14" name="Text Box 44"/>
          <p:cNvSpPr txBox="1">
            <a:spLocks noChangeArrowheads="1"/>
          </p:cNvSpPr>
          <p:nvPr/>
        </p:nvSpPr>
        <p:spPr bwMode="auto">
          <a:xfrm>
            <a:off x="685800" y="6518575"/>
            <a:ext cx="782955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de-DE" sz="1000" dirty="0" smtClean="0">
                <a:solidFill>
                  <a:schemeClr val="bg1">
                    <a:lumMod val="65000"/>
                  </a:schemeClr>
                </a:solidFill>
              </a:rPr>
              <a:t>Motivation		Approaches		Evaluation</a:t>
            </a:r>
            <a:r>
              <a:rPr lang="de-DE" sz="1000" baseline="0" dirty="0" smtClean="0">
                <a:solidFill>
                  <a:schemeClr val="bg1">
                    <a:lumMod val="65000"/>
                  </a:schemeClr>
                </a:solidFill>
              </a:rPr>
              <a:t> Method	</a:t>
            </a:r>
            <a:r>
              <a:rPr lang="de-DE" sz="1000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Results</a:t>
            </a:r>
            <a:r>
              <a:rPr lang="de-DE" sz="1000" baseline="0" dirty="0" smtClean="0">
                <a:solidFill>
                  <a:schemeClr val="bg1">
                    <a:lumMod val="65000"/>
                  </a:schemeClr>
                </a:solidFill>
              </a:rPr>
              <a:t>	Conclusions</a:t>
            </a:r>
            <a:endParaRPr lang="de-DE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3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/>
              <a:t>Individual </a:t>
            </a:r>
            <a:r>
              <a:rPr lang="de-DE" sz="2800" dirty="0"/>
              <a:t>Segmentation </a:t>
            </a:r>
            <a:r>
              <a:rPr lang="de-DE" sz="2800" dirty="0" smtClean="0"/>
              <a:t>Quality: Data Sets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i="1" dirty="0" err="1" smtClean="0"/>
              <a:t>HybridClustering</a:t>
            </a:r>
            <a:r>
              <a:rPr lang="en-US" dirty="0" smtClean="0"/>
              <a:t> yields best results with high acceptance threshold even for red-door dataset</a:t>
            </a:r>
            <a:endParaRPr lang="en-US" dirty="0"/>
          </a:p>
        </p:txBody>
      </p:sp>
      <p:sp>
        <p:nvSpPr>
          <p:cNvPr id="4" name="Text Box 44"/>
          <p:cNvSpPr txBox="1">
            <a:spLocks noChangeArrowheads="1"/>
          </p:cNvSpPr>
          <p:nvPr/>
        </p:nvSpPr>
        <p:spPr bwMode="auto">
          <a:xfrm>
            <a:off x="685800" y="6518575"/>
            <a:ext cx="782955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de-DE" sz="1000" dirty="0" smtClean="0">
                <a:solidFill>
                  <a:schemeClr val="bg1">
                    <a:lumMod val="65000"/>
                  </a:schemeClr>
                </a:solidFill>
              </a:rPr>
              <a:t>Motivation		Approaches		Evaluation</a:t>
            </a:r>
            <a:r>
              <a:rPr lang="de-DE" sz="1000" baseline="0" dirty="0" smtClean="0">
                <a:solidFill>
                  <a:schemeClr val="bg1">
                    <a:lumMod val="65000"/>
                  </a:schemeClr>
                </a:solidFill>
              </a:rPr>
              <a:t> Method	</a:t>
            </a:r>
            <a:r>
              <a:rPr lang="de-DE" sz="1000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Results</a:t>
            </a:r>
            <a:r>
              <a:rPr lang="de-DE" sz="1000" baseline="0" dirty="0" smtClean="0">
                <a:solidFill>
                  <a:schemeClr val="bg1">
                    <a:lumMod val="65000"/>
                  </a:schemeClr>
                </a:solidFill>
              </a:rPr>
              <a:t>	Conclusions</a:t>
            </a:r>
            <a:endParaRPr lang="de-DE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" t="9994" r="7594"/>
          <a:stretch/>
        </p:blipFill>
        <p:spPr bwMode="auto">
          <a:xfrm>
            <a:off x="854762" y="2708920"/>
            <a:ext cx="2548883" cy="24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3" t="8127" r="5544"/>
          <a:stretch/>
        </p:blipFill>
        <p:spPr bwMode="auto">
          <a:xfrm>
            <a:off x="3578085" y="2708921"/>
            <a:ext cx="2362492" cy="24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8" t="9106" r="8605"/>
          <a:stretch/>
        </p:blipFill>
        <p:spPr bwMode="auto">
          <a:xfrm>
            <a:off x="6182141" y="2708921"/>
            <a:ext cx="2319823" cy="24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Arbeit\Publications\GI-VRAR\allMethods_per_Dataset\K\beispiel_Datensatz_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338" y="1247343"/>
            <a:ext cx="1440000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Arbeit\Publications\GI-VRAR\allMethods_per_Dataset\M\beispiel_Datensatz_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535" y="1247343"/>
            <a:ext cx="1440000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:\Arbeit\Publications\GI-VRAR\allMethods_per_Dataset\N\beispiel_Datensatz_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816" y="1247343"/>
            <a:ext cx="1440000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01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5614882" y="1124744"/>
            <a:ext cx="3421614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8125" indent="-238125" algn="l" rtl="0" eaLnBrk="1" fontAlgn="base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4500" indent="-187325" algn="l" rtl="0" eaLnBrk="1" fontAlgn="base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627063" indent="-165100" algn="l" rtl="0" eaLnBrk="1" fontAlgn="base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lr>
                <a:schemeClr val="accent2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779463" indent="-139700" algn="l" rtl="0" eaLnBrk="1" fontAlgn="base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-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923925" indent="-107950" algn="l" rtl="0" eaLnBrk="1" fontAlgn="base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1381125" indent="-107950" algn="l" rtl="0" eaLnBrk="1" fontAlgn="base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1838325" indent="-107950" algn="l" rtl="0" eaLnBrk="1" fontAlgn="base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295525" indent="-107950" algn="l" rtl="0" eaLnBrk="1" fontAlgn="base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2752725" indent="-107950" algn="l" rtl="0" eaLnBrk="1" fontAlgn="base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lvl="0"/>
            <a:r>
              <a:rPr lang="de-DE" i="1" dirty="0" smtClean="0"/>
              <a:t>NeuralGasColorClustering</a:t>
            </a:r>
            <a:endParaRPr lang="de-DE" i="1" dirty="0"/>
          </a:p>
          <a:p>
            <a:pPr lvl="1"/>
            <a:endParaRPr lang="de-DE" sz="1800" dirty="0" smtClean="0"/>
          </a:p>
          <a:p>
            <a:pPr lvl="1"/>
            <a:endParaRPr lang="de-DE" sz="1800" dirty="0"/>
          </a:p>
          <a:p>
            <a:pPr lvl="1"/>
            <a:endParaRPr lang="de-DE" sz="1800" dirty="0" smtClean="0"/>
          </a:p>
          <a:p>
            <a:pPr lvl="1"/>
            <a:endParaRPr lang="de-DE" sz="1800" dirty="0"/>
          </a:p>
          <a:p>
            <a:pPr lvl="1"/>
            <a:endParaRPr lang="de-DE" sz="1800" dirty="0" smtClean="0"/>
          </a:p>
          <a:p>
            <a:pPr marL="257175" lvl="1" indent="0">
              <a:buNone/>
            </a:pPr>
            <a:endParaRPr lang="de-DE" sz="1800" dirty="0"/>
          </a:p>
          <a:p>
            <a:pPr lvl="1"/>
            <a:r>
              <a:rPr lang="de-DE" sz="1800" dirty="0" smtClean="0"/>
              <a:t>High variation </a:t>
            </a:r>
            <a:r>
              <a:rPr lang="de-DE" sz="1800" dirty="0"/>
              <a:t>between different data </a:t>
            </a:r>
            <a:r>
              <a:rPr lang="de-DE" sz="1800" dirty="0" smtClean="0"/>
              <a:t>sets</a:t>
            </a:r>
            <a:endParaRPr lang="de-DE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/>
              <a:t>Individual Segmentation Quality: Approaches</a:t>
            </a:r>
            <a:endParaRPr lang="de-DE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3100902" cy="5150618"/>
          </a:xfrm>
        </p:spPr>
        <p:txBody>
          <a:bodyPr/>
          <a:lstStyle/>
          <a:p>
            <a:pPr lvl="0"/>
            <a:r>
              <a:rPr lang="de-DE" i="1" dirty="0"/>
              <a:t>RehgJones</a:t>
            </a:r>
          </a:p>
          <a:p>
            <a:pPr lvl="1"/>
            <a:endParaRPr lang="de-DE" dirty="0" smtClean="0"/>
          </a:p>
          <a:p>
            <a:pPr lvl="1"/>
            <a:endParaRPr lang="de-DE" dirty="0"/>
          </a:p>
          <a:p>
            <a:pPr lvl="1"/>
            <a:endParaRPr lang="de-DE" dirty="0" smtClean="0"/>
          </a:p>
          <a:p>
            <a:pPr lvl="1"/>
            <a:endParaRPr lang="de-DE" dirty="0"/>
          </a:p>
          <a:p>
            <a:pPr marL="257175" lvl="1" indent="0">
              <a:buNone/>
            </a:pPr>
            <a:endParaRPr lang="de-DE" dirty="0"/>
          </a:p>
          <a:p>
            <a:pPr lvl="1"/>
            <a:endParaRPr lang="de-DE" dirty="0" smtClean="0"/>
          </a:p>
          <a:p>
            <a:pPr lvl="1"/>
            <a:r>
              <a:rPr lang="de-DE" dirty="0" smtClean="0"/>
              <a:t>Moderate variation </a:t>
            </a:r>
            <a:r>
              <a:rPr lang="de-DE" dirty="0"/>
              <a:t>between different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data sets</a:t>
            </a:r>
          </a:p>
          <a:p>
            <a:pPr lvl="1"/>
            <a:r>
              <a:rPr lang="de-DE" dirty="0">
                <a:latin typeface="StoneSerITCStd SemiBold" pitchFamily="50" charset="0"/>
              </a:rPr>
              <a:t>Except</a:t>
            </a:r>
            <a:r>
              <a:rPr lang="de-DE" dirty="0"/>
              <a:t> red-door dataset</a:t>
            </a:r>
          </a:p>
          <a:p>
            <a:pPr lvl="1"/>
            <a:endParaRPr lang="de-D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016399" y="1124744"/>
            <a:ext cx="3168352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8125" indent="-238125" algn="l" rtl="0" eaLnBrk="1" fontAlgn="base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4500" indent="-187325" algn="l" rtl="0" eaLnBrk="1" fontAlgn="base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627063" indent="-165100" algn="l" rtl="0" eaLnBrk="1" fontAlgn="base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lr>
                <a:schemeClr val="accent2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779463" indent="-139700" algn="l" rtl="0" eaLnBrk="1" fontAlgn="base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-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923925" indent="-107950" algn="l" rtl="0" eaLnBrk="1" fontAlgn="base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1381125" indent="-107950" algn="l" rtl="0" eaLnBrk="1" fontAlgn="base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1838325" indent="-107950" algn="l" rtl="0" eaLnBrk="1" fontAlgn="base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295525" indent="-107950" algn="l" rtl="0" eaLnBrk="1" fontAlgn="base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2752725" indent="-107950" algn="l" rtl="0" eaLnBrk="1" fontAlgn="base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lvl="0"/>
            <a:r>
              <a:rPr lang="de-DE" i="1" dirty="0"/>
              <a:t>HybridClustering</a:t>
            </a:r>
          </a:p>
          <a:p>
            <a:pPr lvl="1"/>
            <a:endParaRPr lang="de-DE" sz="1800" dirty="0" smtClean="0"/>
          </a:p>
          <a:p>
            <a:pPr lvl="1"/>
            <a:endParaRPr lang="de-DE" sz="1800" dirty="0"/>
          </a:p>
          <a:p>
            <a:pPr lvl="1"/>
            <a:endParaRPr lang="de-DE" sz="1800" dirty="0" smtClean="0"/>
          </a:p>
          <a:p>
            <a:pPr lvl="1"/>
            <a:endParaRPr lang="de-DE" sz="1800" dirty="0"/>
          </a:p>
          <a:p>
            <a:pPr lvl="1"/>
            <a:endParaRPr lang="de-DE" sz="1800" dirty="0" smtClean="0"/>
          </a:p>
          <a:p>
            <a:pPr marL="257175" lvl="1" indent="0">
              <a:buNone/>
            </a:pPr>
            <a:endParaRPr lang="de-DE" sz="1800" dirty="0"/>
          </a:p>
          <a:p>
            <a:pPr lvl="1"/>
            <a:r>
              <a:rPr lang="de-DE" sz="1800" dirty="0" smtClean="0"/>
              <a:t>Moderate variation </a:t>
            </a:r>
            <a:r>
              <a:rPr lang="de-DE" sz="1800" dirty="0"/>
              <a:t>between different data </a:t>
            </a:r>
            <a:r>
              <a:rPr lang="de-DE" sz="1800" dirty="0" smtClean="0"/>
              <a:t>sets</a:t>
            </a:r>
            <a:endParaRPr lang="de-DE" sz="1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5" r="7282" b="4815"/>
          <a:stretch/>
        </p:blipFill>
        <p:spPr bwMode="auto">
          <a:xfrm>
            <a:off x="515225" y="1879600"/>
            <a:ext cx="2475017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" t="7160" r="6334" b="3831"/>
          <a:stretch/>
        </p:blipFill>
        <p:spPr bwMode="auto">
          <a:xfrm>
            <a:off x="3251529" y="1879600"/>
            <a:ext cx="2237271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44"/>
          <p:cNvSpPr txBox="1">
            <a:spLocks noChangeArrowheads="1"/>
          </p:cNvSpPr>
          <p:nvPr/>
        </p:nvSpPr>
        <p:spPr bwMode="auto">
          <a:xfrm>
            <a:off x="685800" y="6518575"/>
            <a:ext cx="782955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de-DE" sz="1000" dirty="0" smtClean="0">
                <a:solidFill>
                  <a:schemeClr val="bg1">
                    <a:lumMod val="65000"/>
                  </a:schemeClr>
                </a:solidFill>
              </a:rPr>
              <a:t>Motivation		Approaches		Evaluation</a:t>
            </a:r>
            <a:r>
              <a:rPr lang="de-DE" sz="1000" baseline="0" dirty="0" smtClean="0">
                <a:solidFill>
                  <a:schemeClr val="bg1">
                    <a:lumMod val="65000"/>
                  </a:schemeClr>
                </a:solidFill>
              </a:rPr>
              <a:t> Method	</a:t>
            </a:r>
            <a:r>
              <a:rPr lang="de-DE" sz="1000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Results</a:t>
            </a:r>
            <a:r>
              <a:rPr lang="de-DE" sz="1000" baseline="0" dirty="0" smtClean="0">
                <a:solidFill>
                  <a:schemeClr val="bg1">
                    <a:lumMod val="65000"/>
                  </a:schemeClr>
                </a:solidFill>
              </a:rPr>
              <a:t>	Conclusions</a:t>
            </a:r>
            <a:endParaRPr lang="de-DE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" name="Picture 2" descr="E:\Arbeit\Publications\GI-VRAR\allMethods_per_Dataset\K\beispiel_Datensatz_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017" y="5653198"/>
            <a:ext cx="90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E:\Arbeit\Publications\GI-VRAR\allMethods_per_Dataset\M\beispiel_Datensatz_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058" y="5653198"/>
            <a:ext cx="90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E:\Arbeit\Publications\GI-VRAR\allMethods_per_Dataset\N\beispiel_Datensatz_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689" y="5653198"/>
            <a:ext cx="90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" t="8167" r="6425" b="5831"/>
          <a:stretch/>
        </p:blipFill>
        <p:spPr bwMode="auto">
          <a:xfrm>
            <a:off x="5771809" y="1879599"/>
            <a:ext cx="2328583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55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Cluster Quality Measures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de-DE" dirty="0" smtClean="0"/>
          </a:p>
          <a:p>
            <a:pPr lvl="0"/>
            <a:endParaRPr lang="de-DE" dirty="0"/>
          </a:p>
          <a:p>
            <a:pPr lvl="0"/>
            <a:endParaRPr lang="de-DE" dirty="0" smtClean="0"/>
          </a:p>
          <a:p>
            <a:pPr lvl="0"/>
            <a:endParaRPr lang="de-DE" dirty="0"/>
          </a:p>
          <a:p>
            <a:pPr lvl="0"/>
            <a:endParaRPr lang="de-DE" dirty="0" smtClean="0"/>
          </a:p>
          <a:p>
            <a:pPr marL="0" lvl="0" indent="0">
              <a:buNone/>
            </a:pPr>
            <a:endParaRPr lang="de-DE" dirty="0" smtClean="0"/>
          </a:p>
          <a:p>
            <a:pPr lvl="0"/>
            <a:r>
              <a:rPr lang="de-DE" dirty="0" smtClean="0"/>
              <a:t>Color Space Compactness yields by fast highest number of clusters</a:t>
            </a:r>
          </a:p>
          <a:p>
            <a:pPr lvl="0">
              <a:buFont typeface="Symbol" pitchFamily="18" charset="2"/>
              <a:buChar char=""/>
            </a:pPr>
            <a:r>
              <a:rPr lang="de-DE" dirty="0" smtClean="0"/>
              <a:t> High number of clusters yields better segmentation results</a:t>
            </a:r>
          </a:p>
          <a:p>
            <a:pPr lvl="0">
              <a:buFont typeface="Symbol" pitchFamily="18" charset="2"/>
              <a:buChar char="Þ"/>
            </a:pPr>
            <a:r>
              <a:rPr lang="de-DE" dirty="0" smtClean="0"/>
              <a:t> Better use too many than not enough clusters</a:t>
            </a:r>
          </a:p>
        </p:txBody>
      </p:sp>
      <p:pic>
        <p:nvPicPr>
          <p:cNvPr id="1028" name="Picture 4" descr="F:\_Studium\_ARBEIT\Plots\images\cluster_algorithmAverage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54618"/>
            <a:ext cx="8082576" cy="359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44"/>
          <p:cNvSpPr txBox="1">
            <a:spLocks noChangeArrowheads="1"/>
          </p:cNvSpPr>
          <p:nvPr/>
        </p:nvSpPr>
        <p:spPr bwMode="auto">
          <a:xfrm>
            <a:off x="685800" y="6518575"/>
            <a:ext cx="782955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de-DE" sz="1000" dirty="0" smtClean="0">
                <a:solidFill>
                  <a:schemeClr val="bg1">
                    <a:lumMod val="65000"/>
                  </a:schemeClr>
                </a:solidFill>
              </a:rPr>
              <a:t>Motivation		Approaches		Evaluation</a:t>
            </a:r>
            <a:r>
              <a:rPr lang="de-DE" sz="1000" baseline="0" dirty="0" smtClean="0">
                <a:solidFill>
                  <a:schemeClr val="bg1">
                    <a:lumMod val="65000"/>
                  </a:schemeClr>
                </a:solidFill>
              </a:rPr>
              <a:t> Method	</a:t>
            </a:r>
            <a:r>
              <a:rPr lang="de-DE" sz="1000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Results</a:t>
            </a:r>
            <a:r>
              <a:rPr lang="de-DE" sz="1000" baseline="0" dirty="0" smtClean="0">
                <a:solidFill>
                  <a:schemeClr val="bg1">
                    <a:lumMod val="65000"/>
                  </a:schemeClr>
                </a:solidFill>
              </a:rPr>
              <a:t>	Conclusions</a:t>
            </a:r>
            <a:endParaRPr lang="de-DE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16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Computation Time</a:t>
            </a:r>
            <a:endParaRPr lang="de-DE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148707"/>
              </p:ext>
            </p:extLst>
          </p:nvPr>
        </p:nvGraphicFramePr>
        <p:xfrm>
          <a:off x="683567" y="1988840"/>
          <a:ext cx="7704858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4417"/>
                <a:gridCol w="1392155"/>
                <a:gridCol w="2568286"/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Approach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Time (ms)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Std. Dev (ms)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de-DE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RehgJones</a:t>
                      </a:r>
                      <a:endParaRPr lang="de-DE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1.23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0.06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de-DE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HybridClustering</a:t>
                      </a:r>
                      <a:endParaRPr lang="de-DE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508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442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de-DE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NeuralGasColorClustering - BL</a:t>
                      </a:r>
                      <a:endParaRPr lang="de-DE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45 013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2 458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NeuralGasColorClustering - BE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45 886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2 635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NeuralGasColorClustering - CSC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45 460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2 961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552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Conclusion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Compared the three skin segmentation approaches (</a:t>
            </a:r>
            <a:r>
              <a:rPr lang="de-DE" i="1" dirty="0" smtClean="0"/>
              <a:t>RehgJones</a:t>
            </a:r>
            <a:r>
              <a:rPr lang="de-DE" dirty="0" smtClean="0"/>
              <a:t>, </a:t>
            </a:r>
            <a:r>
              <a:rPr lang="de-DE" i="1" dirty="0" smtClean="0"/>
              <a:t>HybridClustering</a:t>
            </a:r>
            <a:r>
              <a:rPr lang="de-DE" dirty="0" smtClean="0"/>
              <a:t>, </a:t>
            </a:r>
            <a:r>
              <a:rPr lang="de-DE" i="1" dirty="0" smtClean="0"/>
              <a:t>NeuralGasColorClustering</a:t>
            </a:r>
          </a:p>
          <a:p>
            <a:r>
              <a:rPr lang="de-DE" dirty="0" smtClean="0"/>
              <a:t>Method of evaluation:</a:t>
            </a:r>
          </a:p>
          <a:p>
            <a:pPr lvl="1"/>
            <a:r>
              <a:rPr lang="de-DE" dirty="0" smtClean="0"/>
              <a:t>Ground truth dataset of about 500 images</a:t>
            </a:r>
          </a:p>
          <a:p>
            <a:pPr lvl="1"/>
            <a:r>
              <a:rPr lang="de-DE" dirty="0" smtClean="0"/>
              <a:t>ROC curve analysis</a:t>
            </a:r>
          </a:p>
          <a:p>
            <a:r>
              <a:rPr lang="de-DE" dirty="0" smtClean="0"/>
              <a:t>Main result: </a:t>
            </a:r>
            <a:r>
              <a:rPr lang="de-DE" i="1" dirty="0" smtClean="0"/>
              <a:t>HybridClustering</a:t>
            </a:r>
            <a:r>
              <a:rPr lang="de-DE" dirty="0" smtClean="0"/>
              <a:t> performs best on average</a:t>
            </a:r>
          </a:p>
          <a:p>
            <a:r>
              <a:rPr lang="de-DE" dirty="0" smtClean="0"/>
              <a:t>Detailed analysis reveals high variance between individual datasets</a:t>
            </a:r>
          </a:p>
          <a:p>
            <a:r>
              <a:rPr lang="de-DE" dirty="0" smtClean="0"/>
              <a:t>Apparently, cluster-based segmentation algorithms better use too many cluster than too few</a:t>
            </a:r>
          </a:p>
        </p:txBody>
      </p:sp>
      <p:sp>
        <p:nvSpPr>
          <p:cNvPr id="5" name="Text Box 44"/>
          <p:cNvSpPr txBox="1">
            <a:spLocks noChangeArrowheads="1"/>
          </p:cNvSpPr>
          <p:nvPr/>
        </p:nvSpPr>
        <p:spPr bwMode="auto">
          <a:xfrm>
            <a:off x="685800" y="6518575"/>
            <a:ext cx="782955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de-DE" sz="1000" dirty="0" smtClean="0">
                <a:solidFill>
                  <a:schemeClr val="bg1">
                    <a:lumMod val="65000"/>
                  </a:schemeClr>
                </a:solidFill>
              </a:rPr>
              <a:t>Motivation		Approaches		Evaluation</a:t>
            </a:r>
            <a:r>
              <a:rPr lang="de-DE" sz="1000" baseline="0" dirty="0" smtClean="0">
                <a:solidFill>
                  <a:schemeClr val="bg1">
                    <a:lumMod val="65000"/>
                  </a:schemeClr>
                </a:solidFill>
              </a:rPr>
              <a:t> Method	Results	</a:t>
            </a:r>
            <a:r>
              <a:rPr lang="de-DE" sz="1000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Conclusions</a:t>
            </a:r>
            <a:endParaRPr lang="de-DE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45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Future Work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Further investigate hypothesis about relation between number of clusters and overall segmentation quality</a:t>
            </a:r>
          </a:p>
          <a:p>
            <a:r>
              <a:rPr lang="de-DE" dirty="0" smtClean="0"/>
              <a:t>Evaluate further skin segmentation approaches e.g. </a:t>
            </a:r>
            <a:r>
              <a:rPr lang="de-DE" sz="1800" dirty="0" smtClean="0"/>
              <a:t>[Sigal et al., CVPR 2000]</a:t>
            </a:r>
            <a:endParaRPr lang="de-DE" dirty="0" smtClean="0"/>
          </a:p>
          <a:p>
            <a:r>
              <a:rPr lang="de-DE" smtClean="0"/>
              <a:t>Extend ground </a:t>
            </a:r>
            <a:r>
              <a:rPr lang="de-DE" dirty="0" smtClean="0"/>
              <a:t>truth dataset</a:t>
            </a:r>
          </a:p>
          <a:p>
            <a:r>
              <a:rPr lang="de-DE" dirty="0" smtClean="0"/>
              <a:t>Integrate image space smoothing in </a:t>
            </a:r>
            <a:r>
              <a:rPr lang="de-DE" i="1" dirty="0" smtClean="0"/>
              <a:t>NeuralGasColorClustering</a:t>
            </a:r>
          </a:p>
        </p:txBody>
      </p:sp>
      <p:sp>
        <p:nvSpPr>
          <p:cNvPr id="4" name="Text Box 44"/>
          <p:cNvSpPr txBox="1">
            <a:spLocks noChangeArrowheads="1"/>
          </p:cNvSpPr>
          <p:nvPr/>
        </p:nvSpPr>
        <p:spPr bwMode="auto">
          <a:xfrm>
            <a:off x="685800" y="6518575"/>
            <a:ext cx="782955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de-DE" sz="1000" dirty="0" smtClean="0">
                <a:solidFill>
                  <a:schemeClr val="bg1">
                    <a:lumMod val="65000"/>
                  </a:schemeClr>
                </a:solidFill>
              </a:rPr>
              <a:t>Motivation		Approaches		Evaluation</a:t>
            </a:r>
            <a:r>
              <a:rPr lang="de-DE" sz="1000" baseline="0" dirty="0" smtClean="0">
                <a:solidFill>
                  <a:schemeClr val="bg1">
                    <a:lumMod val="65000"/>
                  </a:schemeClr>
                </a:solidFill>
              </a:rPr>
              <a:t> Method	Results	</a:t>
            </a:r>
            <a:r>
              <a:rPr lang="de-DE" sz="1000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Conclusions</a:t>
            </a:r>
            <a:endParaRPr lang="de-DE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72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Motivation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Long-term goal: marker-less </a:t>
            </a:r>
            <a:br>
              <a:rPr lang="de-DE" dirty="0" smtClean="0"/>
            </a:br>
            <a:r>
              <a:rPr lang="de-DE" dirty="0" smtClean="0"/>
              <a:t>hand tracking</a:t>
            </a:r>
          </a:p>
          <a:p>
            <a:pPr lvl="1"/>
            <a:r>
              <a:rPr lang="de-DE" dirty="0" smtClean="0"/>
              <a:t>Real-time estimation of pose and human</a:t>
            </a:r>
            <a:br>
              <a:rPr lang="de-DE" dirty="0" smtClean="0"/>
            </a:br>
            <a:r>
              <a:rPr lang="de-DE" dirty="0" smtClean="0"/>
              <a:t>hand</a:t>
            </a:r>
            <a:endParaRPr lang="de-DE" dirty="0"/>
          </a:p>
          <a:p>
            <a:pPr lvl="1"/>
            <a:r>
              <a:rPr lang="de-DE" dirty="0" smtClean="0"/>
              <a:t>Skin segmentation helps to</a:t>
            </a:r>
          </a:p>
          <a:p>
            <a:pPr lvl="2"/>
            <a:r>
              <a:rPr lang="de-DE" dirty="0" smtClean="0"/>
              <a:t>localize hand very fast (</a:t>
            </a:r>
            <a:r>
              <a:rPr lang="de-DE" dirty="0" smtClean="0">
                <a:solidFill>
                  <a:schemeClr val="accent2"/>
                </a:solidFill>
                <a:latin typeface="StoneSansITCStd SemiBold"/>
              </a:rPr>
              <a:t>if robust</a:t>
            </a:r>
            <a:r>
              <a:rPr lang="de-DE" dirty="0" smtClean="0"/>
              <a:t>)</a:t>
            </a:r>
          </a:p>
          <a:p>
            <a:pPr lvl="2"/>
            <a:r>
              <a:rPr lang="de-DE" dirty="0" smtClean="0"/>
              <a:t>match hand temlates very fast</a:t>
            </a:r>
          </a:p>
          <a:p>
            <a:pPr lvl="2"/>
            <a:endParaRPr lang="de-DE" dirty="0"/>
          </a:p>
          <a:p>
            <a:r>
              <a:rPr lang="de-DE" dirty="0" smtClean="0"/>
              <a:t>Further applications</a:t>
            </a:r>
          </a:p>
          <a:p>
            <a:pPr lvl="1"/>
            <a:r>
              <a:rPr lang="de-DE" dirty="0" smtClean="0"/>
              <a:t>Detect person/adult images (e.g. filtering in search engines)</a:t>
            </a:r>
          </a:p>
          <a:p>
            <a:pPr lvl="1"/>
            <a:r>
              <a:rPr lang="de-DE" dirty="0" smtClean="0"/>
              <a:t>Face detection</a:t>
            </a:r>
          </a:p>
          <a:p>
            <a:pPr lvl="1"/>
            <a:r>
              <a:rPr lang="de-DE" dirty="0" smtClean="0"/>
              <a:t>Many more...</a:t>
            </a:r>
          </a:p>
        </p:txBody>
      </p:sp>
      <p:pic>
        <p:nvPicPr>
          <p:cNvPr id="6" name="Picture 6" descr="hand_tracking_cutte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5" b="16637"/>
          <a:stretch/>
        </p:blipFill>
        <p:spPr bwMode="auto">
          <a:xfrm>
            <a:off x="5616097" y="1268760"/>
            <a:ext cx="2880000" cy="223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:\Conferences\area_template_matching\folien\skin_001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2280" y="3640660"/>
            <a:ext cx="1404000" cy="122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3" descr="D:\Conferences\area_template_matching\folien\imag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16272" y="3640660"/>
            <a:ext cx="1404000" cy="1228500"/>
          </a:xfrm>
          <a:prstGeom prst="rect">
            <a:avLst/>
          </a:prstGeom>
          <a:noFill/>
        </p:spPr>
      </p:pic>
      <p:sp>
        <p:nvSpPr>
          <p:cNvPr id="11" name="Text Box 44"/>
          <p:cNvSpPr txBox="1">
            <a:spLocks noChangeArrowheads="1"/>
          </p:cNvSpPr>
          <p:nvPr/>
        </p:nvSpPr>
        <p:spPr bwMode="auto">
          <a:xfrm>
            <a:off x="685800" y="6518575"/>
            <a:ext cx="782955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de-DE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Motivation</a:t>
            </a:r>
            <a:r>
              <a:rPr lang="de-DE" sz="1000" dirty="0" smtClean="0">
                <a:solidFill>
                  <a:schemeClr val="bg1">
                    <a:lumMod val="65000"/>
                  </a:schemeClr>
                </a:solidFill>
              </a:rPr>
              <a:t>		Approaches		Evaluation</a:t>
            </a:r>
            <a:r>
              <a:rPr lang="de-DE" sz="1000" baseline="0" dirty="0" smtClean="0">
                <a:solidFill>
                  <a:schemeClr val="bg1">
                    <a:lumMod val="65000"/>
                  </a:schemeClr>
                </a:solidFill>
              </a:rPr>
              <a:t> Method	Results	Conclusions</a:t>
            </a:r>
            <a:endParaRPr lang="de-DE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742306" y="5166588"/>
            <a:ext cx="773044" cy="843456"/>
            <a:chOff x="7675100" y="5344510"/>
            <a:chExt cx="773044" cy="843456"/>
          </a:xfrm>
        </p:grpSpPr>
        <p:pic>
          <p:nvPicPr>
            <p:cNvPr id="2050" name="Picture 2" descr="E:\Arbeit\Publications\GI-VRAR\bilder\adult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65" b="11054"/>
            <a:stretch/>
          </p:blipFill>
          <p:spPr bwMode="auto">
            <a:xfrm>
              <a:off x="7676619" y="5344510"/>
              <a:ext cx="771525" cy="843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7676619" y="5949280"/>
              <a:ext cx="771524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/>
                <a:t>ZENSORED</a:t>
              </a:r>
              <a:endParaRPr lang="en-US" sz="12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676620" y="5710282"/>
              <a:ext cx="771524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/>
                <a:t>ZENSORED</a:t>
              </a:r>
              <a:endParaRPr lang="en-US" sz="1200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675100" y="5445224"/>
              <a:ext cx="771524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/>
                <a:t>ZENSORED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2744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074621">
            <a:off x="2339752" y="1268760"/>
            <a:ext cx="4854434" cy="4516145"/>
          </a:xfrm>
          <a:prstGeom prst="rect">
            <a:avLst/>
          </a:prstGeom>
          <a:noFill/>
          <a:effectLst>
            <a:reflection stA="28000" endPos="65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 Box 44"/>
          <p:cNvSpPr txBox="1">
            <a:spLocks noChangeArrowheads="1"/>
          </p:cNvSpPr>
          <p:nvPr/>
        </p:nvSpPr>
        <p:spPr bwMode="auto">
          <a:xfrm>
            <a:off x="545529" y="6518575"/>
            <a:ext cx="8167647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de-DE" sz="1000" dirty="0" smtClean="0">
                <a:solidFill>
                  <a:schemeClr val="bg1">
                    <a:lumMod val="65000"/>
                  </a:schemeClr>
                </a:solidFill>
              </a:rPr>
              <a:t>Motivation	Edge-based similarity	</a:t>
            </a:r>
            <a:r>
              <a:rPr lang="de-DE" sz="1000" dirty="0" smtClean="0">
                <a:solidFill>
                  <a:schemeClr val="bg1">
                    <a:lumMod val="50000"/>
                  </a:schemeClr>
                </a:solidFill>
              </a:rPr>
              <a:t>Area-based similarity</a:t>
            </a:r>
            <a:r>
              <a:rPr lang="de-DE" sz="1000" dirty="0" smtClean="0">
                <a:solidFill>
                  <a:schemeClr val="bg1">
                    <a:lumMod val="65000"/>
                  </a:schemeClr>
                </a:solidFill>
              </a:rPr>
              <a:t>	Fast</a:t>
            </a:r>
            <a:r>
              <a:rPr lang="de-DE" sz="1000" baseline="0" dirty="0" smtClean="0">
                <a:solidFill>
                  <a:schemeClr val="bg1">
                    <a:lumMod val="65000"/>
                  </a:schemeClr>
                </a:solidFill>
              </a:rPr>
              <a:t> Template Search Strategies	</a:t>
            </a:r>
            <a:r>
              <a:rPr lang="de-DE" sz="1000" dirty="0" smtClean="0">
                <a:solidFill>
                  <a:schemeClr val="bg1">
                    <a:lumMod val="65000"/>
                  </a:schemeClr>
                </a:solidFill>
              </a:rPr>
              <a:t>Conclusion</a:t>
            </a:r>
            <a:endParaRPr lang="de-DE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>
              <a:alpha val="60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de-DE" sz="4400" dirty="0" smtClean="0"/>
          </a:p>
          <a:p>
            <a:pPr marL="0" indent="0" algn="ctr">
              <a:buNone/>
            </a:pPr>
            <a:r>
              <a:rPr lang="de-DE" sz="4400" dirty="0" smtClean="0"/>
              <a:t>Thanks for your attention!</a:t>
            </a:r>
          </a:p>
          <a:p>
            <a:pPr marL="0" indent="0" algn="ctr">
              <a:buNone/>
            </a:pPr>
            <a:endParaRPr lang="de-DE" sz="4400" dirty="0" smtClean="0"/>
          </a:p>
          <a:p>
            <a:pPr marL="0" indent="0" algn="ctr">
              <a:buNone/>
            </a:pPr>
            <a:r>
              <a:rPr lang="de-DE" sz="4400" dirty="0" smtClean="0"/>
              <a:t>Questions?</a:t>
            </a:r>
            <a:endParaRPr lang="de-DE" sz="4400" dirty="0"/>
          </a:p>
        </p:txBody>
      </p:sp>
    </p:spTree>
    <p:extLst>
      <p:ext uri="{BB962C8B-B14F-4D97-AF65-F5344CB8AC3E}">
        <p14:creationId xmlns:p14="http://schemas.microsoft.com/office/powerpoint/2010/main" val="109003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508376" y="1143000"/>
            <a:ext cx="3663826" cy="509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8125" indent="-238125" algn="l" rtl="0" eaLnBrk="1" fontAlgn="base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4500" indent="-187325" algn="l" rtl="0" eaLnBrk="1" fontAlgn="base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627063" indent="-165100" algn="l" rtl="0" eaLnBrk="1" fontAlgn="base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lr>
                <a:schemeClr val="accent2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779463" indent="-139700" algn="l" rtl="0" eaLnBrk="1" fontAlgn="base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-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923925" indent="-107950" algn="l" rtl="0" eaLnBrk="1" fontAlgn="base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1381125" indent="-107950" algn="l" rtl="0" eaLnBrk="1" fontAlgn="base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1838325" indent="-107950" algn="l" rtl="0" eaLnBrk="1" fontAlgn="base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295525" indent="-107950" algn="l" rtl="0" eaLnBrk="1" fontAlgn="base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2752725" indent="-107950" algn="l" rtl="0" eaLnBrk="1" fontAlgn="base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de-DE" dirty="0" smtClean="0"/>
              <a:t>Camera limitations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Illumination conditions</a:t>
            </a:r>
          </a:p>
          <a:p>
            <a:endParaRPr lang="de-DE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Challenges of Skin Segmentation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149" y="1143000"/>
            <a:ext cx="4247619" cy="5094288"/>
          </a:xfrm>
        </p:spPr>
        <p:txBody>
          <a:bodyPr/>
          <a:lstStyle/>
          <a:p>
            <a:r>
              <a:rPr lang="de-DE" dirty="0" smtClean="0"/>
              <a:t>Different </a:t>
            </a:r>
            <a:r>
              <a:rPr lang="de-DE" dirty="0"/>
              <a:t>ethnic </a:t>
            </a:r>
            <a:r>
              <a:rPr lang="de-DE" dirty="0" smtClean="0"/>
              <a:t>groups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r>
              <a:rPr lang="de-DE" dirty="0" smtClean="0"/>
              <a:t>Skin color in the background</a:t>
            </a:r>
          </a:p>
          <a:p>
            <a:pPr lvl="2"/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257175" lvl="1" indent="0">
              <a:buNone/>
            </a:pPr>
            <a:endParaRPr lang="de-DE" dirty="0"/>
          </a:p>
        </p:txBody>
      </p:sp>
      <p:pic>
        <p:nvPicPr>
          <p:cNvPr id="5" name="Picture 42" descr="result5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2" r="3271" b="6790"/>
          <a:stretch/>
        </p:blipFill>
        <p:spPr bwMode="auto">
          <a:xfrm>
            <a:off x="1849346" y="2924943"/>
            <a:ext cx="1360640" cy="12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Arbeit\Publications\GI-VRAR\white_sk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772" y="1556792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Arbeit\Publications\GI-VRAR\midbrow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599" y="1556792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44"/>
          <p:cNvSpPr txBox="1">
            <a:spLocks noChangeArrowheads="1"/>
          </p:cNvSpPr>
          <p:nvPr/>
        </p:nvSpPr>
        <p:spPr bwMode="auto">
          <a:xfrm>
            <a:off x="685800" y="6518575"/>
            <a:ext cx="782955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de-DE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Motivation</a:t>
            </a:r>
            <a:r>
              <a:rPr lang="de-DE" sz="1000" dirty="0" smtClean="0">
                <a:solidFill>
                  <a:schemeClr val="bg1">
                    <a:lumMod val="65000"/>
                  </a:schemeClr>
                </a:solidFill>
              </a:rPr>
              <a:t>		Approaches		Evaluation</a:t>
            </a:r>
            <a:r>
              <a:rPr lang="de-DE" sz="1000" baseline="0" dirty="0" smtClean="0">
                <a:solidFill>
                  <a:schemeClr val="bg1">
                    <a:lumMod val="65000"/>
                  </a:schemeClr>
                </a:solidFill>
              </a:rPr>
              <a:t> Method	Results	Conclusions</a:t>
            </a:r>
            <a:endParaRPr lang="de-DE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" name="Picture 4" descr="E:\Arbeit\Publications\GI-VRAR\bilder\webcam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1"/>
          <a:stretch/>
        </p:blipFill>
        <p:spPr bwMode="auto">
          <a:xfrm>
            <a:off x="4737253" y="1561604"/>
            <a:ext cx="804917" cy="97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J:\Publications\GI-VRAR\GI_VRAR\bild_168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4" b="28585"/>
          <a:stretch/>
        </p:blipFill>
        <p:spPr bwMode="auto">
          <a:xfrm>
            <a:off x="4763307" y="4833145"/>
            <a:ext cx="1545050" cy="11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J:\Publications\GI-VRAR\GI_VRAR\bild_222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3" r="-1" b="32307"/>
          <a:stretch/>
        </p:blipFill>
        <p:spPr bwMode="auto">
          <a:xfrm>
            <a:off x="6486733" y="4833144"/>
            <a:ext cx="1613659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Data\inputimages\discrColor_testset_03\bild_0000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" t="11284" r="18354"/>
          <a:stretch/>
        </p:blipFill>
        <p:spPr bwMode="auto">
          <a:xfrm>
            <a:off x="1711772" y="4921320"/>
            <a:ext cx="1288282" cy="111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J:\Publications\GI-VRAR\bilder\camera_limitations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253" y="2623811"/>
            <a:ext cx="1575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J:\Publications\GI-VRAR\bilder\camera_limitations_histo.tif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0" t="15596" r="12865" b="7534"/>
          <a:stretch/>
        </p:blipFill>
        <p:spPr bwMode="auto">
          <a:xfrm>
            <a:off x="6516216" y="2623811"/>
            <a:ext cx="1246561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0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Approaches Considered in the Following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38125" lvl="1" indent="-238125">
              <a:buClr>
                <a:schemeClr val="accent2"/>
              </a:buClr>
              <a:buSzPct val="115000"/>
            </a:pPr>
            <a:r>
              <a:rPr lang="de-DE" i="1" dirty="0" smtClean="0"/>
              <a:t>RehgJones</a:t>
            </a:r>
            <a:r>
              <a:rPr lang="de-DE" dirty="0" smtClean="0"/>
              <a:t> </a:t>
            </a:r>
            <a:r>
              <a:rPr lang="en-US" sz="1600" dirty="0" smtClean="0"/>
              <a:t>[</a:t>
            </a:r>
            <a:r>
              <a:rPr lang="en-US" sz="1600" dirty="0"/>
              <a:t>M. J. Jones and J. M. </a:t>
            </a:r>
            <a:r>
              <a:rPr lang="en-US" sz="1600" dirty="0" err="1"/>
              <a:t>Rehg</a:t>
            </a:r>
            <a:r>
              <a:rPr lang="en-US" sz="1600" dirty="0"/>
              <a:t>, IJCV 1999</a:t>
            </a:r>
            <a:r>
              <a:rPr lang="en-US" sz="1600" dirty="0" smtClean="0"/>
              <a:t>]</a:t>
            </a:r>
            <a:endParaRPr lang="de-DE" sz="1600" dirty="0" smtClean="0"/>
          </a:p>
          <a:p>
            <a:pPr lvl="1"/>
            <a:r>
              <a:rPr lang="de-DE" dirty="0" smtClean="0"/>
              <a:t>Learn skin color distribution from a manually labeled dataset</a:t>
            </a:r>
          </a:p>
          <a:p>
            <a:r>
              <a:rPr lang="de-DE" i="1" dirty="0" smtClean="0"/>
              <a:t>HybridClustering</a:t>
            </a:r>
            <a:r>
              <a:rPr lang="de-DE" dirty="0" smtClean="0"/>
              <a:t> </a:t>
            </a:r>
            <a:r>
              <a:rPr lang="de-DE" sz="1600" dirty="0" smtClean="0"/>
              <a:t>[D. </a:t>
            </a:r>
            <a:r>
              <a:rPr lang="de-DE" sz="1600" dirty="0"/>
              <a:t>Mohr and </a:t>
            </a:r>
            <a:r>
              <a:rPr lang="de-DE" sz="1600" dirty="0" smtClean="0"/>
              <a:t>G. Zachmann, CAIP 2007]</a:t>
            </a:r>
            <a:endParaRPr lang="de-DE" dirty="0" smtClean="0"/>
          </a:p>
          <a:p>
            <a:pPr lvl="1"/>
            <a:r>
              <a:rPr lang="de-DE" dirty="0" smtClean="0"/>
              <a:t>Combined color and image space clustering</a:t>
            </a:r>
          </a:p>
          <a:p>
            <a:pPr lvl="1"/>
            <a:r>
              <a:rPr lang="de-DE" dirty="0" smtClean="0"/>
              <a:t>Classification is done region-wise (opposed to pixel-wise)</a:t>
            </a:r>
          </a:p>
          <a:p>
            <a:r>
              <a:rPr lang="de-DE" i="1" dirty="0" smtClean="0"/>
              <a:t>NeuralGasColorClustering</a:t>
            </a:r>
          </a:p>
          <a:p>
            <a:pPr lvl="1"/>
            <a:r>
              <a:rPr lang="de-DE" dirty="0" smtClean="0"/>
              <a:t>Inspired by HybridClustering with two modifications</a:t>
            </a:r>
          </a:p>
          <a:p>
            <a:pPr lvl="1"/>
            <a:r>
              <a:rPr lang="de-DE" dirty="0" smtClean="0"/>
              <a:t>Replace EM by Matrix Neural Gas</a:t>
            </a:r>
          </a:p>
          <a:p>
            <a:pPr lvl="1"/>
            <a:r>
              <a:rPr lang="de-DE" dirty="0" smtClean="0"/>
              <a:t>Replace the way the number of clusters is determined</a:t>
            </a:r>
          </a:p>
        </p:txBody>
      </p:sp>
      <p:sp>
        <p:nvSpPr>
          <p:cNvPr id="5" name="Text Box 44"/>
          <p:cNvSpPr txBox="1">
            <a:spLocks noChangeArrowheads="1"/>
          </p:cNvSpPr>
          <p:nvPr/>
        </p:nvSpPr>
        <p:spPr bwMode="auto">
          <a:xfrm>
            <a:off x="685800" y="6518575"/>
            <a:ext cx="782955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de-DE" sz="1000" dirty="0" smtClean="0">
                <a:solidFill>
                  <a:schemeClr val="bg1">
                    <a:lumMod val="65000"/>
                  </a:schemeClr>
                </a:solidFill>
              </a:rPr>
              <a:t>Motivation		</a:t>
            </a:r>
            <a:r>
              <a:rPr lang="de-DE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Approaches</a:t>
            </a:r>
            <a:r>
              <a:rPr lang="de-DE" sz="1000" dirty="0" smtClean="0">
                <a:solidFill>
                  <a:schemeClr val="bg1">
                    <a:lumMod val="65000"/>
                  </a:schemeClr>
                </a:solidFill>
              </a:rPr>
              <a:t>		Evaluation</a:t>
            </a:r>
            <a:r>
              <a:rPr lang="de-DE" sz="1000" baseline="0" dirty="0" smtClean="0">
                <a:solidFill>
                  <a:schemeClr val="bg1">
                    <a:lumMod val="65000"/>
                  </a:schemeClr>
                </a:solidFill>
              </a:rPr>
              <a:t> Method	Results	Conclusions</a:t>
            </a:r>
            <a:endParaRPr lang="de-DE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4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i="1" dirty="0" smtClean="0"/>
              <a:t>RehgJones</a:t>
            </a:r>
            <a:endParaRPr lang="de-DE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Learn skin color distribution offline</a:t>
            </a:r>
          </a:p>
          <a:p>
            <a:pPr lvl="1"/>
            <a:r>
              <a:rPr lang="de-DE" dirty="0" smtClean="0"/>
              <a:t>Dataset randomly chosen from World Wide Web</a:t>
            </a:r>
          </a:p>
          <a:p>
            <a:pPr lvl="2"/>
            <a:r>
              <a:rPr lang="de-DE" dirty="0" smtClean="0"/>
              <a:t>~ 1 billion pixels</a:t>
            </a:r>
          </a:p>
          <a:p>
            <a:pPr lvl="1"/>
            <a:r>
              <a:rPr lang="de-DE" dirty="0" smtClean="0"/>
              <a:t>Manually labeled as skin / non-skin</a:t>
            </a:r>
          </a:p>
          <a:p>
            <a:pPr lvl="1"/>
            <a:r>
              <a:rPr lang="de-DE" dirty="0" smtClean="0"/>
              <a:t>Color distributions for skin and non-skin</a:t>
            </a:r>
          </a:p>
          <a:p>
            <a:pPr lvl="0"/>
            <a:endParaRPr lang="de-DE" dirty="0"/>
          </a:p>
          <a:p>
            <a:pPr lvl="0"/>
            <a:r>
              <a:rPr lang="de-DE" dirty="0" smtClean="0"/>
              <a:t>Image classification:</a:t>
            </a:r>
          </a:p>
          <a:p>
            <a:pPr lvl="1"/>
            <a:r>
              <a:rPr lang="de-DE" dirty="0" smtClean="0"/>
              <a:t>Per pixel</a:t>
            </a:r>
          </a:p>
          <a:p>
            <a:pPr lvl="1"/>
            <a:endParaRPr lang="de-DE" dirty="0"/>
          </a:p>
          <a:p>
            <a:pPr lvl="1"/>
            <a:r>
              <a:rPr lang="de-DE" dirty="0" smtClean="0"/>
              <a:t>     controls offset between </a:t>
            </a:r>
            <a:r>
              <a:rPr lang="de-DE" i="1" dirty="0" smtClean="0"/>
              <a:t>false positive </a:t>
            </a:r>
            <a:r>
              <a:rPr lang="de-DE" dirty="0" smtClean="0"/>
              <a:t>and </a:t>
            </a:r>
            <a:r>
              <a:rPr lang="de-DE" i="1" dirty="0" smtClean="0"/>
              <a:t>false negatives</a:t>
            </a:r>
            <a:endParaRPr lang="de-DE" i="1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7" y="3412307"/>
            <a:ext cx="1878178" cy="3749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7" y="3412308"/>
            <a:ext cx="2159813" cy="373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7" y="4913065"/>
            <a:ext cx="1459382" cy="3895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445224"/>
            <a:ext cx="164592" cy="170078"/>
          </a:xfrm>
          <a:prstGeom prst="rect">
            <a:avLst/>
          </a:prstGeom>
        </p:spPr>
      </p:pic>
      <p:sp>
        <p:nvSpPr>
          <p:cNvPr id="9" name="Text Box 44"/>
          <p:cNvSpPr txBox="1">
            <a:spLocks noChangeArrowheads="1"/>
          </p:cNvSpPr>
          <p:nvPr/>
        </p:nvSpPr>
        <p:spPr bwMode="auto">
          <a:xfrm>
            <a:off x="685800" y="6518575"/>
            <a:ext cx="782955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de-DE" sz="1000" dirty="0" smtClean="0">
                <a:solidFill>
                  <a:schemeClr val="bg1">
                    <a:lumMod val="65000"/>
                  </a:schemeClr>
                </a:solidFill>
              </a:rPr>
              <a:t>Motivation		</a:t>
            </a:r>
            <a:r>
              <a:rPr lang="de-DE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Approaches</a:t>
            </a:r>
            <a:r>
              <a:rPr lang="de-DE" sz="1000" dirty="0" smtClean="0">
                <a:solidFill>
                  <a:schemeClr val="bg1">
                    <a:lumMod val="65000"/>
                  </a:schemeClr>
                </a:solidFill>
              </a:rPr>
              <a:t>		Evaluation</a:t>
            </a:r>
            <a:r>
              <a:rPr lang="de-DE" sz="1000" baseline="0" dirty="0" smtClean="0">
                <a:solidFill>
                  <a:schemeClr val="bg1">
                    <a:lumMod val="65000"/>
                  </a:schemeClr>
                </a:solidFill>
              </a:rPr>
              <a:t> Method	Results	Conclusions</a:t>
            </a:r>
            <a:endParaRPr lang="de-DE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77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Arbeit\Publications\GI-VRAR\example\color3d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996" y="1865471"/>
            <a:ext cx="1620963" cy="165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i="1" dirty="0" smtClean="0"/>
              <a:t>HybridClustering</a:t>
            </a:r>
            <a:endParaRPr lang="de-DE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150" y="1143000"/>
            <a:ext cx="7766050" cy="4878288"/>
          </a:xfrm>
        </p:spPr>
        <p:txBody>
          <a:bodyPr/>
          <a:lstStyle/>
          <a:p>
            <a:r>
              <a:rPr lang="en-US" dirty="0" smtClean="0"/>
              <a:t>Learn a rough skin direction</a:t>
            </a:r>
            <a:r>
              <a:rPr lang="en-US" dirty="0"/>
              <a:t> </a:t>
            </a:r>
            <a:r>
              <a:rPr lang="en-US" dirty="0" smtClean="0"/>
              <a:t>vector offline</a:t>
            </a:r>
          </a:p>
          <a:p>
            <a:r>
              <a:rPr lang="en-US" dirty="0" smtClean="0"/>
              <a:t>Online classification:</a:t>
            </a:r>
          </a:p>
          <a:p>
            <a:pPr lvl="1"/>
            <a:r>
              <a:rPr lang="en-US" dirty="0" smtClean="0"/>
              <a:t>Cluster the image in color space </a:t>
            </a:r>
          </a:p>
          <a:p>
            <a:pPr lvl="2"/>
            <a:r>
              <a:rPr lang="en-US" dirty="0" smtClean="0"/>
              <a:t>Hierarchical EM</a:t>
            </a:r>
          </a:p>
          <a:p>
            <a:pPr lvl="2"/>
            <a:r>
              <a:rPr lang="en-US" dirty="0" smtClean="0"/>
              <a:t>Smoothing of clusters in </a:t>
            </a:r>
            <a:br>
              <a:rPr lang="en-US" dirty="0" smtClean="0"/>
            </a:br>
            <a:r>
              <a:rPr lang="en-US" dirty="0" smtClean="0"/>
              <a:t>image space</a:t>
            </a:r>
          </a:p>
          <a:p>
            <a:r>
              <a:rPr lang="en-US" dirty="0" smtClean="0"/>
              <a:t>Classify image clusters as skin / non-skin </a:t>
            </a:r>
          </a:p>
          <a:p>
            <a:r>
              <a:rPr lang="en-US" dirty="0" err="1" smtClean="0"/>
              <a:t>Reproject</a:t>
            </a:r>
            <a:r>
              <a:rPr lang="en-US" dirty="0" smtClean="0"/>
              <a:t> to image space</a:t>
            </a:r>
          </a:p>
          <a:p>
            <a:pPr>
              <a:buClr>
                <a:schemeClr val="accent4"/>
              </a:buClr>
              <a:buFontTx/>
              <a:buChar char="+"/>
            </a:pPr>
            <a:endParaRPr lang="en-US" dirty="0" smtClean="0"/>
          </a:p>
          <a:p>
            <a:pPr>
              <a:buClr>
                <a:schemeClr val="accent4"/>
              </a:buClr>
              <a:buFontTx/>
              <a:buChar char="+"/>
            </a:pPr>
            <a:r>
              <a:rPr lang="en-US" dirty="0" smtClean="0"/>
              <a:t>Keep image regions together</a:t>
            </a:r>
          </a:p>
          <a:p>
            <a:pPr>
              <a:buClr>
                <a:schemeClr val="accent1"/>
              </a:buClr>
              <a:buFontTx/>
              <a:buChar char="-"/>
            </a:pPr>
            <a:r>
              <a:rPr lang="en-US" dirty="0" smtClean="0"/>
              <a:t>Depends on convergence behavior of EM</a:t>
            </a:r>
          </a:p>
          <a:p>
            <a:pPr lvl="1"/>
            <a:endParaRPr lang="en-US" dirty="0"/>
          </a:p>
        </p:txBody>
      </p:sp>
      <p:sp>
        <p:nvSpPr>
          <p:cNvPr id="11" name="Oval 10"/>
          <p:cNvSpPr/>
          <p:nvPr/>
        </p:nvSpPr>
        <p:spPr bwMode="auto">
          <a:xfrm rot="2700000">
            <a:off x="7726719" y="2119724"/>
            <a:ext cx="180020" cy="1149238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 rot="2700000">
            <a:off x="7865229" y="1824994"/>
            <a:ext cx="90010" cy="995316"/>
          </a:xfrm>
          <a:prstGeom prst="ellipse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cxnSp>
        <p:nvCxnSpPr>
          <p:cNvPr id="14" name="Straight Arrow Connector 13"/>
          <p:cNvCxnSpPr>
            <a:stCxn id="15" idx="0"/>
            <a:endCxn id="11" idx="6"/>
          </p:cNvCxnSpPr>
          <p:nvPr/>
        </p:nvCxnSpPr>
        <p:spPr bwMode="auto">
          <a:xfrm flipH="1" flipV="1">
            <a:off x="7880376" y="2757990"/>
            <a:ext cx="454215" cy="1052536"/>
          </a:xfrm>
          <a:prstGeom prst="straightConnector1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8060317" y="3810526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skin</a:t>
            </a:r>
            <a:endParaRPr lang="de-DE" sz="1600" dirty="0"/>
          </a:p>
        </p:txBody>
      </p:sp>
      <p:cxnSp>
        <p:nvCxnSpPr>
          <p:cNvPr id="17" name="Straight Arrow Connector 16"/>
          <p:cNvCxnSpPr>
            <a:stCxn id="19" idx="0"/>
            <a:endCxn id="12" idx="6"/>
          </p:cNvCxnSpPr>
          <p:nvPr/>
        </p:nvCxnSpPr>
        <p:spPr bwMode="auto">
          <a:xfrm flipV="1">
            <a:off x="7316071" y="2354475"/>
            <a:ext cx="625986" cy="1456051"/>
          </a:xfrm>
          <a:prstGeom prst="straightConnector1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6819781" y="3810526"/>
            <a:ext cx="9925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Non-skin</a:t>
            </a:r>
            <a:endParaRPr lang="de-DE" sz="1600" dirty="0"/>
          </a:p>
        </p:txBody>
      </p:sp>
      <p:pic>
        <p:nvPicPr>
          <p:cNvPr id="1026" name="Picture 2" descr="E:\Arbeit\Publications\GI-VRAR\example\bild_00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460" y="1850196"/>
            <a:ext cx="2103965" cy="168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Arbeit\Publications\GI-VRAR\example\skinseg_00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551" y="4293096"/>
            <a:ext cx="2096289" cy="167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19"/>
          <p:cNvSpPr/>
          <p:nvPr/>
        </p:nvSpPr>
        <p:spPr bwMode="auto">
          <a:xfrm rot="2700000">
            <a:off x="7191291" y="2592993"/>
            <a:ext cx="90010" cy="995316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cxnSp>
        <p:nvCxnSpPr>
          <p:cNvPr id="21" name="Straight Arrow Connector 20"/>
          <p:cNvCxnSpPr>
            <a:stCxn id="19" idx="0"/>
            <a:endCxn id="20" idx="6"/>
          </p:cNvCxnSpPr>
          <p:nvPr/>
        </p:nvCxnSpPr>
        <p:spPr bwMode="auto">
          <a:xfrm flipH="1" flipV="1">
            <a:off x="7268119" y="3122474"/>
            <a:ext cx="47952" cy="688052"/>
          </a:xfrm>
          <a:prstGeom prst="straightConnector1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 Box 44"/>
          <p:cNvSpPr txBox="1">
            <a:spLocks noChangeArrowheads="1"/>
          </p:cNvSpPr>
          <p:nvPr/>
        </p:nvSpPr>
        <p:spPr bwMode="auto">
          <a:xfrm>
            <a:off x="685800" y="6518575"/>
            <a:ext cx="782955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de-DE" sz="1000" dirty="0" smtClean="0">
                <a:solidFill>
                  <a:schemeClr val="bg1">
                    <a:lumMod val="65000"/>
                  </a:schemeClr>
                </a:solidFill>
              </a:rPr>
              <a:t>Motivation		</a:t>
            </a:r>
            <a:r>
              <a:rPr lang="de-DE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Approaches</a:t>
            </a:r>
            <a:r>
              <a:rPr lang="de-DE" sz="1000" dirty="0" smtClean="0">
                <a:solidFill>
                  <a:schemeClr val="bg1">
                    <a:lumMod val="65000"/>
                  </a:schemeClr>
                </a:solidFill>
              </a:rPr>
              <a:t>		Evaluation</a:t>
            </a:r>
            <a:r>
              <a:rPr lang="de-DE" sz="1000" baseline="0" dirty="0" smtClean="0">
                <a:solidFill>
                  <a:schemeClr val="bg1">
                    <a:lumMod val="65000"/>
                  </a:schemeClr>
                </a:solidFill>
              </a:rPr>
              <a:t> Method	Results	Conclusions</a:t>
            </a:r>
            <a:endParaRPr lang="de-DE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95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/>
      <p:bldP spid="19" grpId="0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i="1" dirty="0" smtClean="0"/>
              <a:t>NeuralGasColorClustering</a:t>
            </a:r>
            <a:endParaRPr lang="de-DE" i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49300" y="1124744"/>
            <a:ext cx="3883025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8125" indent="-238125" algn="l" rtl="0" eaLnBrk="1" fontAlgn="base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4500" indent="-187325" algn="l" rtl="0" eaLnBrk="1" fontAlgn="base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627063" indent="-165100" algn="l" rtl="0" eaLnBrk="1" fontAlgn="base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lr>
                <a:schemeClr val="accent2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779463" indent="-139700" algn="l" rtl="0" eaLnBrk="1" fontAlgn="base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-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923925" indent="-107950" algn="l" rtl="0" eaLnBrk="1" fontAlgn="base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1381125" indent="-107950" algn="l" rtl="0" eaLnBrk="1" fontAlgn="base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1838325" indent="-107950" algn="l" rtl="0" eaLnBrk="1" fontAlgn="base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295525" indent="-107950" algn="l" rtl="0" eaLnBrk="1" fontAlgn="base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2752725" indent="-107950" algn="l" rtl="0" eaLnBrk="1" fontAlgn="base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de-DE" dirty="0" smtClean="0"/>
              <a:t>Tries to improve upon </a:t>
            </a:r>
            <a:r>
              <a:rPr lang="de-DE" b="1" dirty="0" smtClean="0"/>
              <a:t>HybridClustering</a:t>
            </a:r>
          </a:p>
          <a:p>
            <a:r>
              <a:rPr lang="de-DE" dirty="0" smtClean="0"/>
              <a:t>EM algorithm </a:t>
            </a:r>
          </a:p>
          <a:p>
            <a:pPr lvl="1"/>
            <a:r>
              <a:rPr lang="de-DE" sz="1800" dirty="0" smtClean="0"/>
              <a:t>sensitive to initialization</a:t>
            </a:r>
          </a:p>
          <a:p>
            <a:r>
              <a:rPr lang="de-DE" dirty="0" smtClean="0"/>
              <a:t>Hierarchical clustering to determine number of clusters</a:t>
            </a:r>
          </a:p>
          <a:p>
            <a:pPr lvl="1"/>
            <a:r>
              <a:rPr lang="de-DE" sz="1800" dirty="0" smtClean="0"/>
              <a:t>Could choose wrong number of clusters</a:t>
            </a:r>
          </a:p>
          <a:p>
            <a:r>
              <a:rPr lang="de-DE" dirty="0" smtClean="0"/>
              <a:t>Image edges as cluster quality measure</a:t>
            </a:r>
          </a:p>
          <a:p>
            <a:pPr lvl="1"/>
            <a:r>
              <a:rPr lang="de-DE" sz="1800" dirty="0" smtClean="0"/>
              <a:t>Is this really the best option?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784725" y="1124744"/>
            <a:ext cx="3883025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8125" indent="-238125" algn="l" rtl="0" eaLnBrk="1" fontAlgn="base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4500" indent="-187325" algn="l" rtl="0" eaLnBrk="1" fontAlgn="base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627063" indent="-165100" algn="l" rtl="0" eaLnBrk="1" fontAlgn="base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lr>
                <a:schemeClr val="accent2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779463" indent="-139700" algn="l" rtl="0" eaLnBrk="1" fontAlgn="base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-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923925" indent="-107950" algn="l" rtl="0" eaLnBrk="1" fontAlgn="base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1381125" indent="-107950" algn="l" rtl="0" eaLnBrk="1" fontAlgn="base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1838325" indent="-107950" algn="l" rtl="0" eaLnBrk="1" fontAlgn="base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295525" indent="-107950" algn="l" rtl="0" eaLnBrk="1" fontAlgn="base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2752725" indent="-107950" algn="l" rtl="0" eaLnBrk="1" fontAlgn="base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de-DE" b="1" dirty="0"/>
              <a:t>NeuralGasColorClustering</a:t>
            </a:r>
            <a:endParaRPr lang="de-DE" b="1" dirty="0" smtClean="0"/>
          </a:p>
          <a:p>
            <a:pPr lvl="1"/>
            <a:endParaRPr lang="de-DE" dirty="0" smtClean="0"/>
          </a:p>
          <a:p>
            <a:r>
              <a:rPr lang="de-DE" dirty="0" smtClean="0"/>
              <a:t>Matrix </a:t>
            </a:r>
            <a:r>
              <a:rPr lang="de-DE" dirty="0"/>
              <a:t>Neural Gas</a:t>
            </a:r>
          </a:p>
          <a:p>
            <a:pPr lvl="1"/>
            <a:r>
              <a:rPr lang="de-DE" sz="1800" dirty="0" smtClean="0"/>
              <a:t>Less sensitive to initialization</a:t>
            </a:r>
          </a:p>
          <a:p>
            <a:r>
              <a:rPr lang="de-DE" dirty="0" smtClean="0"/>
              <a:t>Succesively test different number of clusters</a:t>
            </a:r>
          </a:p>
          <a:p>
            <a:pPr lvl="1"/>
            <a:r>
              <a:rPr lang="de-DE" sz="1800" dirty="0" smtClean="0"/>
              <a:t>Slower but expected to perform better</a:t>
            </a:r>
            <a:endParaRPr lang="de-DE" i="1" dirty="0" smtClean="0"/>
          </a:p>
          <a:p>
            <a:r>
              <a:rPr lang="de-DE" dirty="0" smtClean="0"/>
              <a:t>Test 3 different measures</a:t>
            </a:r>
          </a:p>
          <a:p>
            <a:pPr lvl="1"/>
            <a:r>
              <a:rPr lang="de-DE" sz="1800" dirty="0" smtClean="0"/>
              <a:t>Border Length</a:t>
            </a:r>
          </a:p>
          <a:p>
            <a:pPr lvl="1"/>
            <a:r>
              <a:rPr lang="de-DE" sz="1800" dirty="0" smtClean="0"/>
              <a:t>Border Edges</a:t>
            </a:r>
          </a:p>
          <a:p>
            <a:pPr lvl="1"/>
            <a:r>
              <a:rPr lang="de-DE" sz="1800" dirty="0" smtClean="0"/>
              <a:t>Color Space Compactness</a:t>
            </a:r>
          </a:p>
          <a:p>
            <a:pPr lvl="1"/>
            <a:endParaRPr lang="de-DE" sz="1800" dirty="0"/>
          </a:p>
        </p:txBody>
      </p:sp>
      <p:sp>
        <p:nvSpPr>
          <p:cNvPr id="6" name="Text Box 44"/>
          <p:cNvSpPr txBox="1">
            <a:spLocks noChangeArrowheads="1"/>
          </p:cNvSpPr>
          <p:nvPr/>
        </p:nvSpPr>
        <p:spPr bwMode="auto">
          <a:xfrm>
            <a:off x="685800" y="6518575"/>
            <a:ext cx="782955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de-DE" sz="1000" dirty="0" smtClean="0">
                <a:solidFill>
                  <a:schemeClr val="bg1">
                    <a:lumMod val="65000"/>
                  </a:schemeClr>
                </a:solidFill>
              </a:rPr>
              <a:t>Motivation		</a:t>
            </a:r>
            <a:r>
              <a:rPr lang="de-DE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Approaches</a:t>
            </a:r>
            <a:r>
              <a:rPr lang="de-DE" sz="1000" dirty="0" smtClean="0">
                <a:solidFill>
                  <a:schemeClr val="bg1">
                    <a:lumMod val="65000"/>
                  </a:schemeClr>
                </a:solidFill>
              </a:rPr>
              <a:t>		Evaluation</a:t>
            </a:r>
            <a:r>
              <a:rPr lang="de-DE" sz="1000" baseline="0" dirty="0" smtClean="0">
                <a:solidFill>
                  <a:schemeClr val="bg1">
                    <a:lumMod val="65000"/>
                  </a:schemeClr>
                </a:solidFill>
              </a:rPr>
              <a:t> Method	Results	Conclusions</a:t>
            </a:r>
            <a:endParaRPr lang="de-DE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53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Quality Measures for Cluster </a:t>
            </a:r>
            <a:r>
              <a:rPr lang="de-DE" sz="2400" dirty="0" smtClean="0"/>
              <a:t> in </a:t>
            </a:r>
            <a:r>
              <a:rPr lang="de-DE" sz="2400" i="1" dirty="0" smtClean="0"/>
              <a:t>NeuralGasColorClusters</a:t>
            </a:r>
            <a:endParaRPr lang="de-DE" sz="24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pPr lvl="0"/>
            <a:r>
              <a:rPr lang="de-DE" dirty="0"/>
              <a:t>Border Length</a:t>
            </a:r>
          </a:p>
          <a:p>
            <a:pPr lvl="1">
              <a:buClr>
                <a:schemeClr val="accent4"/>
              </a:buClr>
              <a:buFontTx/>
              <a:buChar char="+"/>
            </a:pPr>
            <a:r>
              <a:rPr lang="de-DE" dirty="0" smtClean="0"/>
              <a:t>Penalize unsharp borders</a:t>
            </a:r>
          </a:p>
          <a:p>
            <a:pPr lvl="1">
              <a:buFontTx/>
              <a:buChar char="-"/>
            </a:pPr>
            <a:r>
              <a:rPr lang="de-DE" dirty="0" smtClean="0"/>
              <a:t>Penalizes long contours</a:t>
            </a:r>
          </a:p>
          <a:p>
            <a:pPr lvl="3">
              <a:buFont typeface="Wingdings" pitchFamily="2" charset="2"/>
              <a:buChar char="§"/>
            </a:pPr>
            <a:endParaRPr lang="de-DE" dirty="0" smtClean="0"/>
          </a:p>
          <a:p>
            <a:pPr>
              <a:buFont typeface="Wingdings" pitchFamily="2" charset="2"/>
              <a:buChar char="§"/>
            </a:pPr>
            <a:r>
              <a:rPr lang="de-DE" dirty="0" smtClean="0"/>
              <a:t>Border Edges</a:t>
            </a:r>
          </a:p>
          <a:p>
            <a:pPr lvl="1">
              <a:buClr>
                <a:schemeClr val="accent4"/>
              </a:buClr>
              <a:buFontTx/>
              <a:buChar char="+"/>
            </a:pPr>
            <a:r>
              <a:rPr lang="de-DE" dirty="0" smtClean="0"/>
              <a:t>Penalized edges across objects</a:t>
            </a:r>
          </a:p>
          <a:p>
            <a:pPr lvl="1">
              <a:buFontTx/>
              <a:buChar char="-"/>
            </a:pPr>
            <a:r>
              <a:rPr lang="de-DE" dirty="0" smtClean="0"/>
              <a:t>Sensitive to edge noise and</a:t>
            </a:r>
            <a:br>
              <a:rPr lang="de-DE" dirty="0" smtClean="0"/>
            </a:br>
            <a:r>
              <a:rPr lang="de-DE" dirty="0" smtClean="0"/>
              <a:t>missing edges</a:t>
            </a:r>
          </a:p>
          <a:p>
            <a:pPr>
              <a:buFont typeface="Wingdings" pitchFamily="2" charset="2"/>
              <a:buChar char="§"/>
            </a:pPr>
            <a:r>
              <a:rPr lang="de-DE" dirty="0" smtClean="0"/>
              <a:t>Color Space Compactness</a:t>
            </a:r>
          </a:p>
          <a:p>
            <a:pPr lvl="1">
              <a:buClr>
                <a:schemeClr val="accent4"/>
              </a:buClr>
              <a:buFontTx/>
              <a:buChar char="+"/>
            </a:pPr>
            <a:r>
              <a:rPr lang="de-DE" dirty="0" smtClean="0"/>
              <a:t>Penalized bad color distribution</a:t>
            </a:r>
          </a:p>
          <a:p>
            <a:pPr lvl="1">
              <a:buFontTx/>
              <a:buChar char="-"/>
            </a:pPr>
            <a:r>
              <a:rPr lang="de-DE" dirty="0" smtClean="0"/>
              <a:t>Clusters can be distorted</a:t>
            </a:r>
            <a:endParaRPr lang="de-DE" dirty="0"/>
          </a:p>
        </p:txBody>
      </p:sp>
      <p:pic>
        <p:nvPicPr>
          <p:cNvPr id="8" name="Picture 2" descr="E:\Arbeit\Publications\GI-VRAR\example\bild_0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946661"/>
            <a:ext cx="1599909" cy="127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Arbeit\Publications\GI-VRAR\bilder\dbg_matng\cluster_000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385" y="1199093"/>
            <a:ext cx="1585361" cy="126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Arbeit\Publications\GI-VRAR\bilder\edges_00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108" y="3177147"/>
            <a:ext cx="1599909" cy="127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own Arrow 9"/>
          <p:cNvSpPr/>
          <p:nvPr/>
        </p:nvSpPr>
        <p:spPr bwMode="auto">
          <a:xfrm>
            <a:off x="7308304" y="2636912"/>
            <a:ext cx="432048" cy="432048"/>
          </a:xfrm>
          <a:prstGeom prst="downArrow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585117" y="4946661"/>
            <a:ext cx="1727899" cy="1279927"/>
            <a:chOff x="6229996" y="4776331"/>
            <a:chExt cx="2066631" cy="1530840"/>
          </a:xfrm>
        </p:grpSpPr>
        <p:pic>
          <p:nvPicPr>
            <p:cNvPr id="2052" name="Picture 4" descr="E:\Arbeit\Publications\GI-VRAR\bilder\gt_histo.tif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69" t="26603" r="14949" b="27855"/>
            <a:stretch/>
          </p:blipFill>
          <p:spPr bwMode="auto">
            <a:xfrm>
              <a:off x="6229996" y="4776331"/>
              <a:ext cx="2066631" cy="1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17"/>
            <p:cNvSpPr/>
            <p:nvPr/>
          </p:nvSpPr>
          <p:spPr bwMode="auto">
            <a:xfrm rot="3389445">
              <a:off x="7007532" y="4777697"/>
              <a:ext cx="313514" cy="1635004"/>
            </a:xfrm>
            <a:prstGeom prst="ellipse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toneSansITCStd Medium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7147870" y="5502839"/>
              <a:ext cx="115441" cy="144016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toneSansITCStd Medium" charset="0"/>
              </a:endParaRPr>
            </a:p>
          </p:txBody>
        </p:sp>
      </p:grpSp>
      <p:pic>
        <p:nvPicPr>
          <p:cNvPr id="2054" name="Picture 6" descr="E:\Arbeit\Publications\GI-VRAR\bilder\bild_010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582" y="4984310"/>
            <a:ext cx="1552846" cy="124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Arbeit\Publications\GI-VRAR\bilder\histo_0103.tif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3" t="27299" r="13285" b="20463"/>
          <a:stretch/>
        </p:blipFill>
        <p:spPr bwMode="auto">
          <a:xfrm>
            <a:off x="6592390" y="4964288"/>
            <a:ext cx="1713352" cy="123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Arrow Connector 26"/>
          <p:cNvCxnSpPr/>
          <p:nvPr/>
        </p:nvCxnSpPr>
        <p:spPr bwMode="auto">
          <a:xfrm flipV="1">
            <a:off x="3950829" y="5614295"/>
            <a:ext cx="4057710" cy="251822"/>
          </a:xfrm>
          <a:prstGeom prst="straightConnector1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V="1">
            <a:off x="2915816" y="3429000"/>
            <a:ext cx="4908676" cy="1152128"/>
          </a:xfrm>
          <a:prstGeom prst="straightConnector1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4139952" y="4221088"/>
            <a:ext cx="3461514" cy="112204"/>
          </a:xfrm>
          <a:prstGeom prst="straightConnector1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3" name="Text Box 44"/>
          <p:cNvSpPr txBox="1">
            <a:spLocks noChangeArrowheads="1"/>
          </p:cNvSpPr>
          <p:nvPr/>
        </p:nvSpPr>
        <p:spPr bwMode="auto">
          <a:xfrm>
            <a:off x="685800" y="6518575"/>
            <a:ext cx="782955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de-DE" sz="1000" dirty="0" smtClean="0">
                <a:solidFill>
                  <a:schemeClr val="bg1">
                    <a:lumMod val="65000"/>
                  </a:schemeClr>
                </a:solidFill>
              </a:rPr>
              <a:t>Motivation		Approaches		</a:t>
            </a:r>
            <a:r>
              <a:rPr lang="de-DE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Evaluation</a:t>
            </a:r>
            <a:r>
              <a:rPr lang="de-DE" sz="1000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Method</a:t>
            </a:r>
            <a:r>
              <a:rPr lang="de-DE" sz="1000" baseline="0" dirty="0" smtClean="0">
                <a:solidFill>
                  <a:schemeClr val="bg1">
                    <a:lumMod val="65000"/>
                  </a:schemeClr>
                </a:solidFill>
              </a:rPr>
              <a:t>	Results	Conclusions</a:t>
            </a:r>
            <a:endParaRPr lang="de-DE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26" name="Picture 2" descr="E:\Arbeit\Publications\GI-VRAR\bilder\bild_0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848" y="1200182"/>
            <a:ext cx="1584000" cy="1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 bwMode="auto">
          <a:xfrm flipV="1">
            <a:off x="3779912" y="1556792"/>
            <a:ext cx="3456384" cy="792088"/>
          </a:xfrm>
          <a:prstGeom prst="straightConnector1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5" name="Straight Arrow Connector 4"/>
          <p:cNvCxnSpPr/>
          <p:nvPr/>
        </p:nvCxnSpPr>
        <p:spPr bwMode="auto">
          <a:xfrm flipV="1">
            <a:off x="3995936" y="1412776"/>
            <a:ext cx="2728074" cy="480884"/>
          </a:xfrm>
          <a:prstGeom prst="straightConnector1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371395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Ground </a:t>
            </a:r>
            <a:r>
              <a:rPr lang="de-DE" smtClean="0"/>
              <a:t>Truth Data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150" y="1143000"/>
            <a:ext cx="5392018" cy="5094288"/>
          </a:xfrm>
        </p:spPr>
        <p:txBody>
          <a:bodyPr/>
          <a:lstStyle/>
          <a:p>
            <a:pPr lvl="0"/>
            <a:r>
              <a:rPr lang="de-DE" dirty="0" smtClean="0"/>
              <a:t>15 </a:t>
            </a:r>
            <a:r>
              <a:rPr lang="de-DE" dirty="0"/>
              <a:t>d</a:t>
            </a:r>
            <a:r>
              <a:rPr lang="de-DE" dirty="0" smtClean="0"/>
              <a:t>ata sets</a:t>
            </a:r>
            <a:endParaRPr lang="de-DE" dirty="0"/>
          </a:p>
          <a:p>
            <a:pPr lvl="1"/>
            <a:r>
              <a:rPr lang="de-DE" dirty="0" smtClean="0"/>
              <a:t>Background</a:t>
            </a:r>
          </a:p>
          <a:p>
            <a:pPr lvl="2"/>
            <a:r>
              <a:rPr lang="de-DE" dirty="0" smtClean="0"/>
              <a:t>Simple</a:t>
            </a:r>
          </a:p>
          <a:p>
            <a:pPr lvl="2"/>
            <a:r>
              <a:rPr lang="de-DE" dirty="0" smtClean="0"/>
              <a:t>Complex</a:t>
            </a:r>
          </a:p>
          <a:p>
            <a:pPr lvl="2"/>
            <a:r>
              <a:rPr lang="de-DE" dirty="0" smtClean="0"/>
              <a:t>Skin colored</a:t>
            </a:r>
            <a:endParaRPr lang="de-DE" dirty="0"/>
          </a:p>
          <a:p>
            <a:pPr lvl="1"/>
            <a:endParaRPr lang="de-DE" dirty="0" smtClean="0"/>
          </a:p>
          <a:p>
            <a:pPr lvl="1"/>
            <a:endParaRPr lang="de-DE" dirty="0"/>
          </a:p>
          <a:p>
            <a:pPr lvl="1"/>
            <a:endParaRPr lang="de-DE" dirty="0" smtClean="0"/>
          </a:p>
          <a:p>
            <a:pPr lvl="1"/>
            <a:r>
              <a:rPr lang="de-DE" dirty="0" smtClean="0"/>
              <a:t>Illumination: most images</a:t>
            </a:r>
            <a:br>
              <a:rPr lang="de-DE" dirty="0" smtClean="0"/>
            </a:br>
            <a:r>
              <a:rPr lang="de-DE" dirty="0" smtClean="0"/>
              <a:t>contain underexposed, </a:t>
            </a:r>
            <a:br>
              <a:rPr lang="de-DE" dirty="0" smtClean="0"/>
            </a:br>
            <a:r>
              <a:rPr lang="de-DE" dirty="0" smtClean="0"/>
              <a:t>normal exposed </a:t>
            </a:r>
            <a:r>
              <a:rPr lang="de-DE" dirty="0"/>
              <a:t>and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overexposed regions</a:t>
            </a:r>
          </a:p>
          <a:p>
            <a:pPr lvl="2"/>
            <a:endParaRPr lang="de-DE" dirty="0"/>
          </a:p>
          <a:p>
            <a:endParaRPr lang="de-DE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97655"/>
            <a:ext cx="1800000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272909"/>
            <a:ext cx="1800000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028489"/>
            <a:ext cx="1800000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E:\Arbeit\Publications\GI-VRAR\allMethods_per_Dataset\H\beispiel_Datensatz_H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2" t="45995" r="19670" b="8011"/>
          <a:stretch/>
        </p:blipFill>
        <p:spPr bwMode="auto">
          <a:xfrm>
            <a:off x="4427984" y="4789790"/>
            <a:ext cx="1905806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E:\Arbeit\Publications\GI-VRAR\allMethods_per_Dataset\M\beispiel_Datensatz_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789790"/>
            <a:ext cx="180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44"/>
          <p:cNvSpPr txBox="1">
            <a:spLocks noChangeArrowheads="1"/>
          </p:cNvSpPr>
          <p:nvPr/>
        </p:nvSpPr>
        <p:spPr bwMode="auto">
          <a:xfrm>
            <a:off x="685800" y="6518575"/>
            <a:ext cx="782955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de-DE" sz="1000" dirty="0" smtClean="0">
                <a:solidFill>
                  <a:schemeClr val="bg1">
                    <a:lumMod val="65000"/>
                  </a:schemeClr>
                </a:solidFill>
              </a:rPr>
              <a:t>Motivation		Approaches		</a:t>
            </a:r>
            <a:r>
              <a:rPr lang="de-DE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Evaluation</a:t>
            </a:r>
            <a:r>
              <a:rPr lang="de-DE" sz="1000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Method</a:t>
            </a:r>
            <a:r>
              <a:rPr lang="de-DE" sz="1000" baseline="0" dirty="0" smtClean="0">
                <a:solidFill>
                  <a:schemeClr val="bg1">
                    <a:lumMod val="65000"/>
                  </a:schemeClr>
                </a:solidFill>
              </a:rPr>
              <a:t>	Results	Conclusions</a:t>
            </a:r>
            <a:endParaRPr lang="de-DE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53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AMSFONTS" val="1"/>
  <p:tag name="USEBOLDAMS" val="0"/>
  <p:tag name="TEX2PS" val="latex $(base).tex; dvips -D $(res) -E -o $(base).ps $(base).dvi"/>
  <p:tag name="EXTERNALEDITCOMMAND" val="notepad %"/>
  <p:tag name="GHOSTSCRIPTCOMMAND" val="gswin32c"/>
  <p:tag name="DEFAULTFONTSIZE" val="16"/>
  <p:tag name="DEFAULTBITMAP" val="pngmono"/>
  <p:tag name="DEFAULTBLEND" val="0"/>
  <p:tag name="DEFAULTTRANSPARENT" val="0"/>
  <p:tag name="DEFAULTWORKAROUNDTRANSPARENCYBUG" val="0"/>
  <p:tag name="DEFAULTRESOLUTION" val="1200"/>
  <p:tag name="DEFAULTWORDWRAP" val="1"/>
  <p:tag name="DEFAULTMAGNIFICATION" val="1000"/>
  <p:tag name="DEFAULTWIDTH" val="0"/>
  <p:tag name="DEFAULTHEIGHT" val="0"/>
  <p:tag name="DEFAULTDISPLAYSOURCE" val="\documentclass[12pt]{article}&#10;\pagestyle{empty}&#10;\usepackage{mymath}&#10;\usepackage{sansmath} \sansmath&#10;\begin{document}&#10;\begin{equation*}&#10;&#10;\end{equation*}&#10;\end{document}&#10;"/>
  <p:tag name="EMBEDFONTS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symb,amsmath}&#10;\usepackage{mathptmx}% Times Roman font&#10;\usepackage{mymath}&#10;\usepackage{color}&#10;\pagestyle{empty}&#10;\DeclareMathOperator{\svd}{svd}&#10;\newcommand{\ropt}{R^{\text{opt}}}&#10;\newcommand{\argmax}{\text{argmax}}&#10;\newcommand{\etal}{et al.\ }&#10;\newcommand{\tplSetIsec}[2]{\mathcal{I}_{#1,#2}}&#10;\newcommand{\silhSetIsec}[2]{\mathcal{SI}_{#1,#2}}&#10;\newcommand{\tplSet}[2]{\mathcal{T}_{#1,#2}}&#10;\newcommand{\silhSet}[2]{\mathcal{S}_{#1,#2}}&#10;\newcommand{\rectSets}[2]{\mathcal{R}_{#1,#2}}&#10;\newcommand{\tplset}[2]{\{T_j\}_{j=#1\cdots #2}}&#10;\newcommand{\IL}{I\!L}&#10;\newcommand{\II}{I\!I}&#10;\newcommand{\FG}{F}&#10;\newcommand{\ii}{I\!I}&#10;\newcommand{\il}{I\!\tilde{L}}&#10;\definecolor{red}{rgb}{0.51,0.05,0}&#10;\definecolor{blue}{rgb}{0,0.29,0.61}&#10;\begin{document}&#10;&#10;$P(rgb|skin) = \frac{s[rgb]}{T_S}$&#10;&#10;\end{document}"/>
  <p:tag name="IGUANATEXSIZE" val="2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symb,amsmath}&#10;\usepackage{mathptmx}% Times Roman font&#10;\usepackage{mymath}&#10;\usepackage{color}&#10;\pagestyle{empty}&#10;\DeclareMathOperator{\svd}{svd}&#10;\newcommand{\ropt}{R^{\text{opt}}}&#10;\newcommand{\argmax}{\text{argmax}}&#10;\newcommand{\etal}{et al.\ }&#10;\newcommand{\tplSetIsec}[2]{\mathcal{I}_{#1,#2}}&#10;\newcommand{\silhSetIsec}[2]{\mathcal{SI}_{#1,#2}}&#10;\newcommand{\tplSet}[2]{\mathcal{T}_{#1,#2}}&#10;\newcommand{\silhSet}[2]{\mathcal{S}_{#1,#2}}&#10;\newcommand{\rectSets}[2]{\mathcal{R}_{#1,#2}}&#10;\newcommand{\tplset}[2]{\{T_j\}_{j=#1\cdots #2}}&#10;\newcommand{\IL}{I\!L}&#10;\newcommand{\II}{I\!I}&#10;\newcommand{\FG}{F}&#10;\newcommand{\ii}{I\!I}&#10;\newcommand{\il}{I\!\tilde{L}}&#10;\definecolor{red}{rgb}{0.51,0.05,0}&#10;\definecolor{blue}{rgb}{0,0.29,0.61}&#10;\begin{document}&#10;&#10;$P(rgb|\neg skin) = \frac{s[\neg rgb]}{T_N}$&#10;&#10;\end{document}"/>
  <p:tag name="IGUANATEXSIZE" val="2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symb,amsmath}&#10;\usepackage{mathptmx}% Times Roman font&#10;\usepackage{mymath}&#10;\usepackage{color}&#10;\pagestyle{empty}&#10;\DeclareMathOperator{\svd}{svd}&#10;\newcommand{\ropt}{R^{\text{opt}}}&#10;\newcommand{\argmax}{\text{argmax}}&#10;\newcommand{\etal}{et al.\ }&#10;\newcommand{\tplSetIsec}[2]{\mathcal{I}_{#1,#2}}&#10;\newcommand{\silhSetIsec}[2]{\mathcal{SI}_{#1,#2}}&#10;\newcommand{\tplSet}[2]{\mathcal{T}_{#1,#2}}&#10;\newcommand{\silhSet}[2]{\mathcal{S}_{#1,#2}}&#10;\newcommand{\rectSets}[2]{\mathcal{R}_{#1,#2}}&#10;\newcommand{\tplset}[2]{\{T_j\}_{j=#1\cdots #2}}&#10;\newcommand{\IL}{I\!L}&#10;\newcommand{\II}{I\!I}&#10;\newcommand{\FG}{F}&#10;\newcommand{\ii}{I\!I}&#10;\newcommand{\il}{I\!\tilde{L}}&#10;\definecolor{red}{rgb}{0.51,0.05,0}&#10;\definecolor{blue}{rgb}{0,0.29,0.61}&#10;\begin{document}&#10;&#10;$\frac{P(rgb|skin)}{P(rgb|\neg skin)} \ge \Theta$&#10;&#10;\end{document}"/>
  <p:tag name="IGUANATEXSIZE" val="2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symb,amsmath}&#10;\usepackage{mathptmx}% Times Roman font&#10;\usepackage{mymath}&#10;\usepackage{color}&#10;\pagestyle{empty}&#10;\DeclareMathOperator{\svd}{svd}&#10;\newcommand{\ropt}{R^{\text{opt}}}&#10;\newcommand{\argmax}{\text{argmax}}&#10;\newcommand{\etal}{et al.\ }&#10;\newcommand{\tplSetIsec}[2]{\mathcal{I}_{#1,#2}}&#10;\newcommand{\silhSetIsec}[2]{\mathcal{SI}_{#1,#2}}&#10;\newcommand{\tplSet}[2]{\mathcal{T}_{#1,#2}}&#10;\newcommand{\silhSet}[2]{\mathcal{S}_{#1,#2}}&#10;\newcommand{\rectSets}[2]{\mathcal{R}_{#1,#2}}&#10;\newcommand{\tplset}[2]{\{T_j\}_{j=#1\cdots #2}}&#10;\newcommand{\IL}{I\!L}&#10;\newcommand{\II}{I\!I}&#10;\newcommand{\FG}{F}&#10;\newcommand{\ii}{I\!I}&#10;\newcommand{\il}{I\!\tilde{L}}&#10;\definecolor{red}{rgb}{0.51,0.05,0}&#10;\definecolor{blue}{rgb}{0,0.29,0.61}&#10;\begin{document}&#10;&#10;$\Theta$&#10;&#10;\end{document}"/>
  <p:tag name="IGUANATEXSIZE" val="24"/>
</p:tagLst>
</file>

<file path=ppt/theme/theme1.xml><?xml version="1.0" encoding="utf-8"?>
<a:theme xmlns:a="http://schemas.openxmlformats.org/drawingml/2006/main" name="1_Uni Bremen ohne Rand-Logos">
  <a:themeElements>
    <a:clrScheme name="Uni Bremen 1">
      <a:dk1>
        <a:srgbClr val="000000"/>
      </a:dk1>
      <a:lt1>
        <a:srgbClr val="FFFFFF"/>
      </a:lt1>
      <a:dk2>
        <a:srgbClr val="000000"/>
      </a:dk2>
      <a:lt2>
        <a:srgbClr val="E5E5E5"/>
      </a:lt2>
      <a:accent1>
        <a:srgbClr val="B61532"/>
      </a:accent1>
      <a:accent2>
        <a:srgbClr val="046CBE"/>
      </a:accent2>
      <a:accent3>
        <a:srgbClr val="F4F2E8"/>
      </a:accent3>
      <a:accent4>
        <a:srgbClr val="30A244"/>
      </a:accent4>
      <a:accent5>
        <a:srgbClr val="44D29C"/>
      </a:accent5>
      <a:accent6>
        <a:srgbClr val="A42700"/>
      </a:accent6>
      <a:hlink>
        <a:srgbClr val="8B1F00"/>
      </a:hlink>
      <a:folHlink>
        <a:srgbClr val="FF8000"/>
      </a:folHlink>
    </a:clrScheme>
    <a:fontScheme name="TU_Clausthal_Vorlage">
      <a:majorFont>
        <a:latin typeface="StoneSansITCStd Medium"/>
        <a:ea typeface=""/>
        <a:cs typeface=""/>
      </a:majorFont>
      <a:minorFont>
        <a:latin typeface="StoneSansITCStd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StoneSansITCStd Medium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StoneSansITCStd Medium" charset="0"/>
          </a:defRPr>
        </a:defPPr>
      </a:lstStyle>
    </a:lnDef>
  </a:objectDefaults>
  <a:extraClrSchemeLst>
    <a:extraClrScheme>
      <a:clrScheme name="TU_Clausthal_Vorlag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U_Clausthal_Vorlag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_Clausthal_Vorlag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_Clausthal_Vorlag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_Clausthal_Vorlag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_Clausthal_Vorlag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_Clausthal_Vorlag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_Clausthal_Vorlage 8">
        <a:dk1>
          <a:srgbClr val="000000"/>
        </a:dk1>
        <a:lt1>
          <a:srgbClr val="FFFFFF"/>
        </a:lt1>
        <a:dk2>
          <a:srgbClr val="000000"/>
        </a:dk2>
        <a:lt2>
          <a:srgbClr val="E5E5E5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8B1F00"/>
        </a:hlink>
        <a:folHlink>
          <a:srgbClr val="FF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_Clausthal_Vorlage 9">
        <a:dk1>
          <a:srgbClr val="000000"/>
        </a:dk1>
        <a:lt1>
          <a:srgbClr val="FFFFFF"/>
        </a:lt1>
        <a:dk2>
          <a:srgbClr val="000000"/>
        </a:dk2>
        <a:lt2>
          <a:srgbClr val="E5E5E5"/>
        </a:lt2>
        <a:accent1>
          <a:srgbClr val="2638CA"/>
        </a:accent1>
        <a:accent2>
          <a:srgbClr val="1C8A52"/>
        </a:accent2>
        <a:accent3>
          <a:srgbClr val="FFFFFF"/>
        </a:accent3>
        <a:accent4>
          <a:srgbClr val="000000"/>
        </a:accent4>
        <a:accent5>
          <a:srgbClr val="ACAEE1"/>
        </a:accent5>
        <a:accent6>
          <a:srgbClr val="187D49"/>
        </a:accent6>
        <a:hlink>
          <a:srgbClr val="8B1F00"/>
        </a:hlink>
        <a:folHlink>
          <a:srgbClr val="FF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Uni Bremen 1">
    <a:dk1>
      <a:srgbClr val="000000"/>
    </a:dk1>
    <a:lt1>
      <a:srgbClr val="FFFFFF"/>
    </a:lt1>
    <a:dk2>
      <a:srgbClr val="000000"/>
    </a:dk2>
    <a:lt2>
      <a:srgbClr val="E5E5E5"/>
    </a:lt2>
    <a:accent1>
      <a:srgbClr val="B61532"/>
    </a:accent1>
    <a:accent2>
      <a:srgbClr val="046CBE"/>
    </a:accent2>
    <a:accent3>
      <a:srgbClr val="F4F2E8"/>
    </a:accent3>
    <a:accent4>
      <a:srgbClr val="30A244"/>
    </a:accent4>
    <a:accent5>
      <a:srgbClr val="44D29C"/>
    </a:accent5>
    <a:accent6>
      <a:srgbClr val="A42700"/>
    </a:accent6>
    <a:hlink>
      <a:srgbClr val="8B1F00"/>
    </a:hlink>
    <a:folHlink>
      <a:srgbClr val="FF8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972</Words>
  <Application>Microsoft Office PowerPoint</Application>
  <PresentationFormat>On-screen Show (4:3)</PresentationFormat>
  <Paragraphs>304</Paragraphs>
  <Slides>20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1_Uni Bremen ohne Rand-Logos</vt:lpstr>
      <vt:lpstr>A Comparative Evaluation of Three Skin Color Detection Approaches</vt:lpstr>
      <vt:lpstr>Motivation</vt:lpstr>
      <vt:lpstr>Challenges of Skin Segmentation</vt:lpstr>
      <vt:lpstr>Approaches Considered in the Following</vt:lpstr>
      <vt:lpstr>RehgJones</vt:lpstr>
      <vt:lpstr>HybridClustering</vt:lpstr>
      <vt:lpstr>NeuralGasColorClustering</vt:lpstr>
      <vt:lpstr>Quality Measures for Cluster  in NeuralGasColorClusters</vt:lpstr>
      <vt:lpstr>Ground Truth Data</vt:lpstr>
      <vt:lpstr>Cases Possible after Segmentation</vt:lpstr>
      <vt:lpstr>The Receiver Operating Characteristic Curve</vt:lpstr>
      <vt:lpstr>Main Result: Overall Segmentation Quality</vt:lpstr>
      <vt:lpstr>The 3 most different data sets for detailed analysis</vt:lpstr>
      <vt:lpstr>Individual Segmentation Quality: Data Sets</vt:lpstr>
      <vt:lpstr>Individual Segmentation Quality: Approaches</vt:lpstr>
      <vt:lpstr>Cluster Quality Measures</vt:lpstr>
      <vt:lpstr>Computation Time</vt:lpstr>
      <vt:lpstr>Conclusion</vt:lpstr>
      <vt:lpstr>Future Work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Comparative Evaluation of Three Skin Color Detection Approaches</dc:title>
  <dc:creator>Emihen</dc:creator>
  <cp:lastModifiedBy>daniel</cp:lastModifiedBy>
  <cp:revision>192</cp:revision>
  <dcterms:created xsi:type="dcterms:W3CDTF">2012-09-05T09:01:15Z</dcterms:created>
  <dcterms:modified xsi:type="dcterms:W3CDTF">2012-09-20T12:37:23Z</dcterms:modified>
</cp:coreProperties>
</file>