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layfair Displ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c646231ad_8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c646231ad_8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c646231ad_8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c646231ad_8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you can see in this table that for holding a cutting board we need a closed orientation and we don’t need  arm power so this fits into the category of precision grasp.And can be annotated into category 17.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c646231ad_8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c646231ad_8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c646231ad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c646231ad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Paper “Grasp Taxonomy” already offered different visualisations of data bases with all of the 33 chosen grasps.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chose one that we thought was easy to understand and added a few comments and images in order to find certain types of grasps faster. The rows categorize the different thumb positions: Open and closed. And the collumns show the so called “opposition type”, whether or not arm movement is required for the grasp. Within a cell the same type of grasp is depicted, only the shapes and sizes of the objects vary: Therefor the 33 grasps can be grouped into 17 grasps when abstracting the object. We also added those group numbers.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c646231ad_8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c646231ad_8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showcase the usage of the overview graphic we inserted some kitchen-related examples!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c646231ad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c646231ad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example is holding a hand mixer. So let’s take a look at the overview to find out the typ of grasp!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c646231ad_8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c646231ad_8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holding a hand mixer the thumb points away from the other fingers, therefor we only look at the open orientation: The abducted thumb. Also in order to hold it arm movement is required, therefor it is a “power” grasp. As the sizes of hand mixers can vary, three of the grasp types can be taken into consideration.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c646231ad_8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c646231ad_8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case of holding a hand mixer the following grasp types might be annotated: 1, 2 and 3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c646231ad_9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c646231ad_9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we will move forward towards this example : “ Holding a Cup”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c646231ad_8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c646231ad_8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you can see in this table that we need a closed orientation because thumbs are Adducted while holding a cup.And in order to hold a cup there is not much arm movement involved so we can put it in the category of “ Intermediate Grasp”. As the size of cup varies but the  size of handle does  not vary too much so we can consider grasp type 15 and 16 for annotation.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c646231ad_8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c646231ad_8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for annotating grasps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Julie, Nadia, Saleem and Syawish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Holding A Cutting Board</a:t>
            </a: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400" y="1673725"/>
            <a:ext cx="3670500" cy="28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/>
          <p:nvPr/>
        </p:nvSpPr>
        <p:spPr>
          <a:xfrm>
            <a:off x="2584400" y="1399000"/>
            <a:ext cx="3670500" cy="3256200"/>
          </a:xfrm>
          <a:prstGeom prst="wedgeRoundRectCallout">
            <a:avLst>
              <a:gd fmla="val -65852" name="adj1"/>
              <a:gd fmla="val 18914" name="adj2"/>
              <a:gd fmla="val 0" name="adj3"/>
            </a:avLst>
          </a:prstGeom>
          <a:noFill/>
          <a:ln cap="flat" cmpd="sng" w="38100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925" y="0"/>
            <a:ext cx="70961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/>
          <p:nvPr/>
        </p:nvSpPr>
        <p:spPr>
          <a:xfrm>
            <a:off x="1330725" y="3838475"/>
            <a:ext cx="702000" cy="793800"/>
          </a:xfrm>
          <a:prstGeom prst="ellipse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/>
          <p:nvPr/>
        </p:nvSpPr>
        <p:spPr>
          <a:xfrm>
            <a:off x="5988025" y="1098900"/>
            <a:ext cx="625800" cy="335700"/>
          </a:xfrm>
          <a:prstGeom prst="ellipse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3"/>
          <p:cNvSpPr/>
          <p:nvPr/>
        </p:nvSpPr>
        <p:spPr>
          <a:xfrm>
            <a:off x="6392850" y="3242975"/>
            <a:ext cx="378900" cy="793800"/>
          </a:xfrm>
          <a:prstGeom prst="ellipse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125" y="393496"/>
            <a:ext cx="1335301" cy="104110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/>
          <p:nvPr/>
        </p:nvSpPr>
        <p:spPr>
          <a:xfrm>
            <a:off x="356125" y="183000"/>
            <a:ext cx="1335300" cy="1251600"/>
          </a:xfrm>
          <a:prstGeom prst="wedgeRoundRectCallout">
            <a:avLst>
              <a:gd fmla="val -65852" name="adj1"/>
              <a:gd fmla="val 18914" name="adj2"/>
              <a:gd fmla="val 0" name="adj3"/>
            </a:avLst>
          </a:prstGeom>
          <a:noFill/>
          <a:ln cap="flat" cmpd="sng" w="38100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7" name="Google Shape;157;p23"/>
          <p:cNvCxnSpPr/>
          <p:nvPr/>
        </p:nvCxnSpPr>
        <p:spPr>
          <a:xfrm flipH="1">
            <a:off x="7102175" y="3525675"/>
            <a:ext cx="15300" cy="14346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3"/>
          <p:cNvCxnSpPr/>
          <p:nvPr/>
        </p:nvCxnSpPr>
        <p:spPr>
          <a:xfrm flipH="1">
            <a:off x="5407800" y="3525675"/>
            <a:ext cx="15300" cy="14346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3"/>
          <p:cNvCxnSpPr/>
          <p:nvPr/>
        </p:nvCxnSpPr>
        <p:spPr>
          <a:xfrm>
            <a:off x="5423325" y="4975600"/>
            <a:ext cx="17247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3"/>
          <p:cNvCxnSpPr/>
          <p:nvPr/>
        </p:nvCxnSpPr>
        <p:spPr>
          <a:xfrm>
            <a:off x="5446275" y="3525675"/>
            <a:ext cx="923400" cy="153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3"/>
          <p:cNvCxnSpPr/>
          <p:nvPr/>
        </p:nvCxnSpPr>
        <p:spPr>
          <a:xfrm flipH="1" rot="10800000">
            <a:off x="6735900" y="3476275"/>
            <a:ext cx="381600" cy="36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Holding A Cutting Board</a:t>
            </a:r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775" y="1689000"/>
            <a:ext cx="3670500" cy="28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/>
          <p:nvPr/>
        </p:nvSpPr>
        <p:spPr>
          <a:xfrm>
            <a:off x="1210775" y="1414275"/>
            <a:ext cx="3670500" cy="3256200"/>
          </a:xfrm>
          <a:prstGeom prst="wedgeRoundRectCallout">
            <a:avLst>
              <a:gd fmla="val -65852" name="adj1"/>
              <a:gd fmla="val 18914" name="adj2"/>
              <a:gd fmla="val 0" name="adj3"/>
            </a:avLst>
          </a:prstGeom>
          <a:noFill/>
          <a:ln cap="flat" cmpd="sng" w="38100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2050" y="1836463"/>
            <a:ext cx="771525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/>
          <p:nvPr/>
        </p:nvSpPr>
        <p:spPr>
          <a:xfrm>
            <a:off x="5430800" y="2327550"/>
            <a:ext cx="1083300" cy="73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71" name="Google Shape;171;p24"/>
          <p:cNvSpPr txBox="1"/>
          <p:nvPr/>
        </p:nvSpPr>
        <p:spPr>
          <a:xfrm>
            <a:off x="7713025" y="1836463"/>
            <a:ext cx="73260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Grasp types: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17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938" y="0"/>
            <a:ext cx="70961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0" y="0"/>
            <a:ext cx="73260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235375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usage</a:t>
            </a:r>
            <a:endParaRPr/>
          </a:p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Hand mixer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Cutting board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Holding a hand mixer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000" y="1437488"/>
            <a:ext cx="3517926" cy="35179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2740675" y="1327850"/>
            <a:ext cx="3517800" cy="3627600"/>
          </a:xfrm>
          <a:prstGeom prst="wedgeRoundRectCallout">
            <a:avLst>
              <a:gd fmla="val -65852" name="adj1"/>
              <a:gd fmla="val 18914" name="adj2"/>
              <a:gd fmla="val 0" name="adj3"/>
            </a:avLst>
          </a:prstGeom>
          <a:noFill/>
          <a:ln cap="flat" cmpd="sng" w="38100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925" y="0"/>
            <a:ext cx="70961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475" y="91575"/>
            <a:ext cx="1251576" cy="125157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1391775" y="2174850"/>
            <a:ext cx="702000" cy="793800"/>
          </a:xfrm>
          <a:prstGeom prst="ellipse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3225500" y="1098900"/>
            <a:ext cx="516300" cy="335700"/>
          </a:xfrm>
          <a:prstGeom prst="ellipse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2709200" y="1533600"/>
            <a:ext cx="378900" cy="1251600"/>
          </a:xfrm>
          <a:prstGeom prst="ellipse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264550" y="-15275"/>
            <a:ext cx="1251600" cy="1358400"/>
          </a:xfrm>
          <a:prstGeom prst="wedgeRoundRectCallout">
            <a:avLst>
              <a:gd fmla="val -65852" name="adj1"/>
              <a:gd fmla="val 18914" name="adj2"/>
              <a:gd fmla="val 0" name="adj3"/>
            </a:avLst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" name="Google Shape;91;p17"/>
          <p:cNvCxnSpPr/>
          <p:nvPr/>
        </p:nvCxnSpPr>
        <p:spPr>
          <a:xfrm>
            <a:off x="2409138" y="1533600"/>
            <a:ext cx="22800" cy="19818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7"/>
          <p:cNvCxnSpPr/>
          <p:nvPr/>
        </p:nvCxnSpPr>
        <p:spPr>
          <a:xfrm>
            <a:off x="4438838" y="1533600"/>
            <a:ext cx="22800" cy="19818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7"/>
          <p:cNvCxnSpPr/>
          <p:nvPr/>
        </p:nvCxnSpPr>
        <p:spPr>
          <a:xfrm>
            <a:off x="2416575" y="3515500"/>
            <a:ext cx="20451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7"/>
          <p:cNvCxnSpPr/>
          <p:nvPr/>
        </p:nvCxnSpPr>
        <p:spPr>
          <a:xfrm rot="10800000">
            <a:off x="2416475" y="1516000"/>
            <a:ext cx="1999500" cy="306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Holding a hand mixer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425" y="1437050"/>
            <a:ext cx="3233349" cy="323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7338" y="1278425"/>
            <a:ext cx="923925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4674775" y="2205450"/>
            <a:ext cx="1144200" cy="73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7010625" y="1017450"/>
            <a:ext cx="73260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Grasp types: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7158175" y="1617825"/>
            <a:ext cx="73260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1.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2.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3.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727975" y="1239925"/>
            <a:ext cx="3517800" cy="3627600"/>
          </a:xfrm>
          <a:prstGeom prst="wedgeRoundRectCallout">
            <a:avLst>
              <a:gd fmla="val -65852" name="adj1"/>
              <a:gd fmla="val 18914" name="adj2"/>
              <a:gd fmla="val 0" name="adj3"/>
            </a:avLst>
          </a:prstGeom>
          <a:noFill/>
          <a:ln cap="flat" cmpd="sng" w="38100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7590600" y="2777800"/>
            <a:ext cx="73260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Depending 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size of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mixer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5895775" y="3891950"/>
            <a:ext cx="1144200" cy="854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Holding A Cup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500" y="1404175"/>
            <a:ext cx="3793500" cy="316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>
            <a:off x="2294500" y="1404175"/>
            <a:ext cx="3793500" cy="3164700"/>
          </a:xfrm>
          <a:prstGeom prst="wedgeRoundRectCallout">
            <a:avLst>
              <a:gd fmla="val -65852" name="adj1"/>
              <a:gd fmla="val 18914" name="adj2"/>
              <a:gd fmla="val 0" name="adj3"/>
            </a:avLst>
          </a:prstGeom>
          <a:noFill/>
          <a:ln cap="flat" cmpd="sng" w="38100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938" y="0"/>
            <a:ext cx="70961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1330725" y="3838475"/>
            <a:ext cx="702000" cy="793800"/>
          </a:xfrm>
          <a:prstGeom prst="ellipse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/>
          <p:nvPr/>
        </p:nvSpPr>
        <p:spPr>
          <a:xfrm>
            <a:off x="4507525" y="1098900"/>
            <a:ext cx="900600" cy="335700"/>
          </a:xfrm>
          <a:prstGeom prst="ellipse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/>
          <p:nvPr/>
        </p:nvSpPr>
        <p:spPr>
          <a:xfrm>
            <a:off x="4376450" y="3144025"/>
            <a:ext cx="702000" cy="793800"/>
          </a:xfrm>
          <a:prstGeom prst="ellipse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3" name="Google Shape;123;p20"/>
          <p:cNvCxnSpPr/>
          <p:nvPr/>
        </p:nvCxnSpPr>
        <p:spPr>
          <a:xfrm flipH="1">
            <a:off x="4339600" y="3476275"/>
            <a:ext cx="30600" cy="14688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20"/>
          <p:cNvCxnSpPr/>
          <p:nvPr/>
        </p:nvCxnSpPr>
        <p:spPr>
          <a:xfrm flipH="1">
            <a:off x="5407800" y="3525675"/>
            <a:ext cx="15300" cy="14346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20"/>
          <p:cNvCxnSpPr/>
          <p:nvPr/>
        </p:nvCxnSpPr>
        <p:spPr>
          <a:xfrm>
            <a:off x="4370200" y="4960275"/>
            <a:ext cx="10380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20"/>
          <p:cNvCxnSpPr/>
          <p:nvPr/>
        </p:nvCxnSpPr>
        <p:spPr>
          <a:xfrm>
            <a:off x="5133325" y="3540925"/>
            <a:ext cx="2748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275" y="76500"/>
            <a:ext cx="1770449" cy="1434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/>
          <p:nvPr/>
        </p:nvSpPr>
        <p:spPr>
          <a:xfrm>
            <a:off x="262275" y="76500"/>
            <a:ext cx="1770300" cy="1434600"/>
          </a:xfrm>
          <a:prstGeom prst="wedgeRoundRectCallout">
            <a:avLst>
              <a:gd fmla="val -65852" name="adj1"/>
              <a:gd fmla="val 18914" name="adj2"/>
              <a:gd fmla="val 0" name="adj3"/>
            </a:avLst>
          </a:prstGeom>
          <a:noFill/>
          <a:ln cap="flat" cmpd="sng" w="38100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Holding a Cup</a:t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025" y="1811150"/>
            <a:ext cx="1724025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/>
          <p:nvPr/>
        </p:nvSpPr>
        <p:spPr>
          <a:xfrm>
            <a:off x="4877177" y="2401100"/>
            <a:ext cx="11415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5575925" y="2701475"/>
            <a:ext cx="73260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00" y="1317550"/>
            <a:ext cx="3793500" cy="316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/>
          <p:nvPr/>
        </p:nvSpPr>
        <p:spPr>
          <a:xfrm>
            <a:off x="778500" y="1317550"/>
            <a:ext cx="3793500" cy="3164700"/>
          </a:xfrm>
          <a:prstGeom prst="wedgeRoundRectCallout">
            <a:avLst>
              <a:gd fmla="val -65852" name="adj1"/>
              <a:gd fmla="val 18914" name="adj2"/>
              <a:gd fmla="val 0" name="adj3"/>
            </a:avLst>
          </a:prstGeom>
          <a:noFill/>
          <a:ln cap="flat" cmpd="sng" w="38100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7850075" y="1648350"/>
            <a:ext cx="73260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Grasp types: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16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25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