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67" r:id="rId15"/>
    <p:sldId id="275" r:id="rId16"/>
    <p:sldId id="276" r:id="rId17"/>
    <p:sldId id="270" r:id="rId18"/>
    <p:sldId id="273" r:id="rId19"/>
    <p:sldId id="278" r:id="rId20"/>
    <p:sldId id="279" r:id="rId21"/>
    <p:sldId id="271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98C3-F404-4788-84AA-1C37E146D724}" type="datetimeFigureOut">
              <a:rPr lang="en-AU" smtClean="0"/>
              <a:t>9/05/2013</a:t>
            </a:fld>
            <a:endParaRPr lang="en-A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AE7A11-98EA-41A4-BB46-E902536CF2F0}" type="slidenum">
              <a:rPr lang="en-AU" smtClean="0"/>
              <a:t>‹#›</a:t>
            </a:fld>
            <a:endParaRPr lang="en-A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98C3-F404-4788-84AA-1C37E146D724}" type="datetimeFigureOut">
              <a:rPr lang="en-AU" smtClean="0"/>
              <a:t>9/05/2013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E7A11-98EA-41A4-BB46-E902536CF2F0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98C3-F404-4788-84AA-1C37E146D724}" type="datetimeFigureOut">
              <a:rPr lang="en-AU" smtClean="0"/>
              <a:t>9/05/2013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E7A11-98EA-41A4-BB46-E902536CF2F0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48F98C3-F404-4788-84AA-1C37E146D724}" type="datetimeFigureOut">
              <a:rPr lang="en-AU" smtClean="0"/>
              <a:t>9/05/2013</a:t>
            </a:fld>
            <a:endParaRPr lang="en-A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EAE7A11-98EA-41A4-BB46-E902536CF2F0}" type="slidenum">
              <a:rPr lang="en-AU" smtClean="0"/>
              <a:t>‹#›</a:t>
            </a:fld>
            <a:endParaRPr lang="en-A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98C3-F404-4788-84AA-1C37E146D724}" type="datetimeFigureOut">
              <a:rPr lang="en-AU" smtClean="0"/>
              <a:t>9/05/2013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E7A11-98EA-41A4-BB46-E902536CF2F0}" type="slidenum">
              <a:rPr lang="en-AU" smtClean="0"/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98C3-F404-4788-84AA-1C37E146D724}" type="datetimeFigureOut">
              <a:rPr lang="en-AU" smtClean="0"/>
              <a:t>9/05/2013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E7A11-98EA-41A4-BB46-E902536CF2F0}" type="slidenum">
              <a:rPr lang="en-AU" smtClean="0"/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E7A11-98EA-41A4-BB46-E902536CF2F0}" type="slidenum">
              <a:rPr lang="en-AU" smtClean="0"/>
              <a:t>‹#›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98C3-F404-4788-84AA-1C37E146D724}" type="datetimeFigureOut">
              <a:rPr lang="en-AU" smtClean="0"/>
              <a:t>9/05/2013</a:t>
            </a:fld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98C3-F404-4788-84AA-1C37E146D724}" type="datetimeFigureOut">
              <a:rPr lang="en-AU" smtClean="0"/>
              <a:t>9/05/2013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E7A11-98EA-41A4-BB46-E902536CF2F0}" type="slidenum">
              <a:rPr lang="en-AU" smtClean="0"/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98C3-F404-4788-84AA-1C37E146D724}" type="datetimeFigureOut">
              <a:rPr lang="en-AU" smtClean="0"/>
              <a:t>9/05/2013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E7A11-98EA-41A4-BB46-E902536CF2F0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48F98C3-F404-4788-84AA-1C37E146D724}" type="datetimeFigureOut">
              <a:rPr lang="en-AU" smtClean="0"/>
              <a:t>9/05/2013</a:t>
            </a:fld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EAE7A11-98EA-41A4-BB46-E902536CF2F0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98C3-F404-4788-84AA-1C37E146D724}" type="datetimeFigureOut">
              <a:rPr lang="en-AU" smtClean="0"/>
              <a:t>9/05/2013</a:t>
            </a:fld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AE7A11-98EA-41A4-BB46-E902536CF2F0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48F98C3-F404-4788-84AA-1C37E146D724}" type="datetimeFigureOut">
              <a:rPr lang="en-AU" smtClean="0"/>
              <a:t>9/05/2013</a:t>
            </a:fld>
            <a:endParaRPr lang="en-A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EAE7A11-98EA-41A4-BB46-E902536CF2F0}" type="slidenum">
              <a:rPr lang="en-AU" smtClean="0"/>
              <a:t>‹#›</a:t>
            </a:fld>
            <a:endParaRPr lang="en-AU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unity3d.com/unity/license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infinitewrench.wordpress.com/2012/09/07/unity3d-vs-unreal-development-kit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Master Project </a:t>
            </a:r>
            <a:r>
              <a:rPr lang="en-AU" dirty="0" smtClean="0"/>
              <a:t>Preparation</a:t>
            </a:r>
          </a:p>
          <a:p>
            <a:r>
              <a:rPr lang="en-AU" sz="1500" dirty="0" smtClean="0"/>
              <a:t>Murtaza Hussain</a:t>
            </a:r>
            <a:endParaRPr lang="en-AU" sz="15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Unity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0944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3200" dirty="0" smtClean="0"/>
              <a:t>iv. </a:t>
            </a:r>
            <a:r>
              <a:rPr lang="en-AU" sz="3200" dirty="0" smtClean="0"/>
              <a:t>Parallax mapping</a:t>
            </a:r>
          </a:p>
          <a:p>
            <a:pPr marL="0" indent="0">
              <a:buNone/>
            </a:pPr>
            <a:r>
              <a:rPr lang="en-AU" dirty="0" smtClean="0"/>
              <a:t>v.</a:t>
            </a:r>
            <a:r>
              <a:rPr lang="en-AU" dirty="0"/>
              <a:t> </a:t>
            </a:r>
            <a:r>
              <a:rPr lang="en-AU" dirty="0" smtClean="0"/>
              <a:t>  </a:t>
            </a:r>
            <a:r>
              <a:rPr lang="en-AU" sz="3200" dirty="0" smtClean="0"/>
              <a:t>Screen </a:t>
            </a:r>
            <a:r>
              <a:rPr lang="en-AU" sz="3200" dirty="0"/>
              <a:t>space ambient </a:t>
            </a:r>
            <a:r>
              <a:rPr lang="en-AU" sz="3200" dirty="0" smtClean="0"/>
              <a:t>occlusion </a:t>
            </a:r>
          </a:p>
          <a:p>
            <a:pPr marL="0" indent="0">
              <a:buNone/>
            </a:pPr>
            <a:r>
              <a:rPr lang="en-AU" dirty="0"/>
              <a:t>	</a:t>
            </a:r>
            <a:r>
              <a:rPr lang="en-AU" dirty="0" smtClean="0"/>
              <a:t>a </a:t>
            </a:r>
            <a:r>
              <a:rPr lang="en-AU" dirty="0"/>
              <a:t>rendering technique for efficiently approximating </a:t>
            </a:r>
            <a:r>
              <a:rPr lang="en-AU" dirty="0" smtClean="0"/>
              <a:t> </a:t>
            </a:r>
            <a:r>
              <a:rPr lang="en-AU" dirty="0"/>
              <a:t>the way light radiates in real life, especially off what are normally considered non-reflective </a:t>
            </a:r>
            <a:r>
              <a:rPr lang="en-AU" dirty="0" smtClean="0"/>
              <a:t>surfaces.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098" name="Picture 2" descr="D:\Uni\Masters\Masters Project\Natural_User_Interaction_in_cars\Presentaion\Screen_space_ambient_occlu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005064"/>
            <a:ext cx="4763514" cy="265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25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293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dirty="0" smtClean="0"/>
              <a:t>vi. Dynamic </a:t>
            </a:r>
            <a:r>
              <a:rPr lang="en-AU" dirty="0"/>
              <a:t>s</a:t>
            </a:r>
            <a:r>
              <a:rPr lang="en-AU" dirty="0" smtClean="0"/>
              <a:t>hadows</a:t>
            </a:r>
            <a:endParaRPr lang="en-AU" dirty="0" smtClean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sz="2200" dirty="0" smtClean="0"/>
          </a:p>
          <a:p>
            <a:endParaRPr lang="en-AU" sz="2200" dirty="0"/>
          </a:p>
          <a:p>
            <a:pPr marL="0" indent="0">
              <a:buNone/>
            </a:pPr>
            <a:r>
              <a:rPr lang="en-AU" sz="2000" dirty="0" smtClean="0"/>
              <a:t>   Scene </a:t>
            </a:r>
            <a:r>
              <a:rPr lang="en-AU" sz="2000" dirty="0"/>
              <a:t>with no </a:t>
            </a:r>
            <a:r>
              <a:rPr lang="en-AU" sz="2000" dirty="0" smtClean="0"/>
              <a:t>shadows			</a:t>
            </a:r>
            <a:r>
              <a:rPr lang="en-AU" sz="2000" dirty="0"/>
              <a:t>Scene with shadow mapping</a:t>
            </a:r>
            <a:endParaRPr lang="en-AU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pic>
        <p:nvPicPr>
          <p:cNvPr id="5122" name="Picture 2" descr="D:\Uni\Masters\Masters Project\Natural_User_Interaction_in_cars\Presentaion\3noshado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3810001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Uni\Masters\Masters Project\Natural_User_Interaction_in_cars\Presentaion\7f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32856"/>
            <a:ext cx="3810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27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AU" dirty="0" smtClean="0"/>
              <a:t>vii. Shading</a:t>
            </a:r>
            <a:endParaRPr lang="en-AU" dirty="0"/>
          </a:p>
          <a:p>
            <a:pPr marL="0" indent="0">
              <a:buNone/>
            </a:pPr>
            <a:r>
              <a:rPr lang="en-AU" dirty="0" smtClean="0"/>
              <a:t>The </a:t>
            </a:r>
            <a:r>
              <a:rPr lang="en-AU" dirty="0" err="1"/>
              <a:t>ShaderLab</a:t>
            </a:r>
            <a:r>
              <a:rPr lang="en-AU" dirty="0"/>
              <a:t> language is used for </a:t>
            </a:r>
            <a:r>
              <a:rPr lang="en-AU" dirty="0" smtClean="0"/>
              <a:t>shading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 err="1" smtClean="0"/>
              <a:t>Shaders</a:t>
            </a:r>
            <a:r>
              <a:rPr lang="en-AU" dirty="0" smtClean="0"/>
              <a:t> </a:t>
            </a:r>
            <a:r>
              <a:rPr lang="en-AU" dirty="0"/>
              <a:t>are most commonly used to produce lighting and shadow in 3D </a:t>
            </a:r>
            <a:r>
              <a:rPr lang="en-AU" dirty="0" err="1"/>
              <a:t>modeling</a:t>
            </a:r>
            <a:r>
              <a:rPr lang="en-AU" dirty="0"/>
              <a:t>.</a:t>
            </a:r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pic>
        <p:nvPicPr>
          <p:cNvPr id="6146" name="Picture 2" descr="D:\Uni\Masters\Masters Project\Natural_User_Interaction_in_cars\Presentaion\Phong-shading-sam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451" y="2348880"/>
            <a:ext cx="6410325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74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err="1" smtClean="0"/>
              <a:t>Shaders</a:t>
            </a:r>
            <a:r>
              <a:rPr lang="en-AU" dirty="0" smtClean="0"/>
              <a:t> </a:t>
            </a:r>
            <a:r>
              <a:rPr lang="en-AU" dirty="0"/>
              <a:t>can also be used for special effects</a:t>
            </a:r>
          </a:p>
        </p:txBody>
      </p:sp>
      <p:pic>
        <p:nvPicPr>
          <p:cNvPr id="7170" name="Picture 2" descr="D:\Uni\Masters\Masters Project\Natural_User_Interaction_in_cars\Presentaion\Example_of_a_Sha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64904"/>
            <a:ext cx="8126413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75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 3ds </a:t>
            </a:r>
            <a:r>
              <a:rPr lang="en-AU" dirty="0" smtClean="0"/>
              <a:t>Max, Maya ,</a:t>
            </a:r>
            <a:r>
              <a:rPr lang="en-AU" dirty="0"/>
              <a:t> </a:t>
            </a:r>
            <a:r>
              <a:rPr lang="en-AU" dirty="0" smtClean="0"/>
              <a:t>Softimage ,</a:t>
            </a:r>
            <a:r>
              <a:rPr lang="en-AU" dirty="0"/>
              <a:t> </a:t>
            </a:r>
            <a:r>
              <a:rPr lang="en-AU" dirty="0" smtClean="0"/>
              <a:t>Blender ,</a:t>
            </a:r>
            <a:r>
              <a:rPr lang="en-AU" dirty="0"/>
              <a:t> </a:t>
            </a:r>
            <a:r>
              <a:rPr lang="en-AU" dirty="0" err="1" smtClean="0"/>
              <a:t>modo</a:t>
            </a:r>
            <a:r>
              <a:rPr lang="en-AU" dirty="0" smtClean="0"/>
              <a:t> ,</a:t>
            </a:r>
            <a:r>
              <a:rPr lang="en-AU" dirty="0"/>
              <a:t> </a:t>
            </a:r>
            <a:r>
              <a:rPr lang="en-AU" dirty="0" err="1" smtClean="0"/>
              <a:t>Zbrush</a:t>
            </a:r>
            <a:r>
              <a:rPr lang="en-AU" dirty="0" smtClean="0"/>
              <a:t> ,</a:t>
            </a:r>
            <a:r>
              <a:rPr lang="en-AU" dirty="0"/>
              <a:t> Cinema </a:t>
            </a:r>
            <a:r>
              <a:rPr lang="en-AU" dirty="0" smtClean="0"/>
              <a:t>4D ,</a:t>
            </a:r>
            <a:r>
              <a:rPr lang="en-AU" dirty="0"/>
              <a:t> </a:t>
            </a:r>
            <a:r>
              <a:rPr lang="en-AU" dirty="0" smtClean="0"/>
              <a:t>Cheetah3D ,</a:t>
            </a:r>
            <a:r>
              <a:rPr lang="en-AU" dirty="0"/>
              <a:t> Adobe </a:t>
            </a:r>
            <a:r>
              <a:rPr lang="en-AU" dirty="0" smtClean="0"/>
              <a:t>Photoshop ,</a:t>
            </a:r>
            <a:r>
              <a:rPr lang="en-AU" dirty="0"/>
              <a:t> Adobe </a:t>
            </a:r>
            <a:r>
              <a:rPr lang="en-AU" dirty="0" smtClean="0"/>
              <a:t>Fireworks </a:t>
            </a:r>
            <a:r>
              <a:rPr lang="en-AU" dirty="0" smtClean="0"/>
              <a:t> </a:t>
            </a:r>
          </a:p>
          <a:p>
            <a:pPr lvl="1"/>
            <a:r>
              <a:rPr lang="en-AU" dirty="0" smtClean="0"/>
              <a:t>For all due to .</a:t>
            </a:r>
            <a:r>
              <a:rPr lang="en-AU" dirty="0" err="1" smtClean="0"/>
              <a:t>obj</a:t>
            </a:r>
            <a:r>
              <a:rPr lang="en-AU" dirty="0" smtClean="0"/>
              <a:t>  extension that can be nearly loaded into any other software</a:t>
            </a:r>
            <a:endParaRPr lang="en-AU" dirty="0"/>
          </a:p>
          <a:p>
            <a:r>
              <a:rPr lang="en-AU" dirty="0"/>
              <a:t>These assets can </a:t>
            </a:r>
            <a:r>
              <a:rPr lang="en-AU" dirty="0" smtClean="0"/>
              <a:t>be </a:t>
            </a:r>
            <a:r>
              <a:rPr lang="en-AU" dirty="0"/>
              <a:t>added to the game project, and managed through Unity's graphical user interface.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Supported file formats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3654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hlinkClick r:id="rId2"/>
              </a:rPr>
              <a:t>http://unity3d.com/unity/licenses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Unity Basic VS Unity Pro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7558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Unity 3d has a mass support and community</a:t>
            </a:r>
          </a:p>
          <a:p>
            <a:r>
              <a:rPr lang="en-AU" dirty="0" smtClean="0"/>
              <a:t>I didn’t found any issues of Unity 3d with </a:t>
            </a:r>
            <a:r>
              <a:rPr lang="en-AU" dirty="0" err="1" smtClean="0"/>
              <a:t>Kinect</a:t>
            </a:r>
            <a:r>
              <a:rPr lang="en-AU" dirty="0" smtClean="0"/>
              <a:t> while surfing the community</a:t>
            </a:r>
          </a:p>
          <a:p>
            <a:r>
              <a:rPr lang="en-AU" dirty="0" smtClean="0"/>
              <a:t>While reading blogs I found people comments that claims Unity 3d is easy to learn as compared to UDK.</a:t>
            </a:r>
          </a:p>
          <a:p>
            <a:pPr lvl="1"/>
            <a:r>
              <a:rPr lang="en-AU" dirty="0" smtClean="0"/>
              <a:t>Never the less if we have to work we have to learn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Community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9286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 The store consists of a collection of over 4,400 asset packages, including 3D models, textures and materials, particle systems, music and sound effects, tutorials and projects, scripting packages, editor extensions and online services.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>
                <a:effectLst/>
              </a:rPr>
              <a:t>Asset </a:t>
            </a:r>
            <a:r>
              <a:rPr lang="en-AU" dirty="0" smtClean="0">
                <a:effectLst/>
              </a:rPr>
              <a:t>Store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5224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Unity is free for </a:t>
            </a:r>
            <a:r>
              <a:rPr lang="en-AU"/>
              <a:t>the </a:t>
            </a:r>
            <a:r>
              <a:rPr lang="en-AU" smtClean="0"/>
              <a:t>basic version</a:t>
            </a:r>
            <a:r>
              <a:rPr lang="en-AU" dirty="0"/>
              <a:t>, and $1500 for the professional version. Unity iPhone and Unity Android, which allow you to publish to iPhone and Android platforms, costs $400 each. Licenses for Wii, XBOX 360, or PS3 are separately sold; they cost a few thousand dollars.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effectLst/>
              </a:rPr>
              <a:t>PRICE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6004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Unity </a:t>
            </a:r>
            <a:r>
              <a:rPr lang="en-AU" dirty="0"/>
              <a:t>doesn’t have Matinee. It doesn’t have Kismet. It doesn’t have an </a:t>
            </a:r>
            <a:r>
              <a:rPr lang="en-AU" dirty="0" err="1"/>
              <a:t>Animtree</a:t>
            </a:r>
            <a:r>
              <a:rPr lang="en-AU" dirty="0"/>
              <a:t> editor. It doesn’t have </a:t>
            </a:r>
            <a:r>
              <a:rPr lang="en-AU" dirty="0" err="1"/>
              <a:t>Scaleform</a:t>
            </a:r>
            <a:r>
              <a:rPr lang="en-AU" dirty="0"/>
              <a:t>, unless you’re willing to pay a $200 license for that and a $1500 license for Unity Pro (yes, compatibility with third-party plugins is one of the things they hold back). It doesn’t even support animated particles out of the box unless you script that by hand yourself.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Some Points to Consider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6259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b="1" dirty="0"/>
              <a:t>Unity</a:t>
            </a:r>
            <a:r>
              <a:rPr lang="en-AU" dirty="0"/>
              <a:t> (also called </a:t>
            </a:r>
            <a:r>
              <a:rPr lang="en-AU" b="1" dirty="0"/>
              <a:t>Unity3D</a:t>
            </a:r>
            <a:r>
              <a:rPr lang="en-AU" dirty="0"/>
              <a:t>) is a cross-platform game engine with a built-in IDE developed by Unity Technologies. It is used to develop video games for web plugins, desktop platforms, consoles and mobile </a:t>
            </a:r>
            <a:r>
              <a:rPr lang="en-AU" dirty="0" smtClean="0"/>
              <a:t>devices.</a:t>
            </a:r>
          </a:p>
          <a:p>
            <a:r>
              <a:rPr lang="en-US" dirty="0"/>
              <a:t>Development, Testing, and deployment tool for your game.</a:t>
            </a:r>
          </a:p>
          <a:p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1717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hlinkClick r:id="rId2"/>
              </a:rPr>
              <a:t>http://infinitewrench.wordpress.com/2012/09/07/unity3d-vs-unreal-development-kit/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Comp b/w Unity and UDK (Good one 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0823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661988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AU" dirty="0" smtClean="0">
                <a:effectLst/>
              </a:rPr>
              <a:t/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Different Game </a:t>
            </a:r>
            <a:r>
              <a:rPr lang="en-AU" dirty="0">
                <a:effectLst/>
              </a:rPr>
              <a:t>Engines Comparison</a:t>
            </a:r>
            <a:br>
              <a:rPr lang="en-AU" dirty="0">
                <a:effectLst/>
              </a:rPr>
            </a:br>
            <a:endParaRPr lang="en-AU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354388" y="10429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535353"/>
                </a:solidFill>
                <a:effectLst/>
                <a:latin typeface="Tahoma" pitchFamily="34" charset="0"/>
                <a:cs typeface="Tahoma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http://www.esenthel.com/?id=compare</a:t>
            </a:r>
          </a:p>
        </p:txBody>
      </p:sp>
    </p:spTree>
    <p:extLst>
      <p:ext uri="{BB962C8B-B14F-4D97-AF65-F5344CB8AC3E}">
        <p14:creationId xmlns:p14="http://schemas.microsoft.com/office/powerpoint/2010/main" val="423271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I </a:t>
            </a:r>
            <a:r>
              <a:rPr lang="en-AU" dirty="0" smtClean="0"/>
              <a:t>think so it </a:t>
            </a:r>
            <a:r>
              <a:rPr lang="en-AU" dirty="0"/>
              <a:t>doesn't matter what software or platform </a:t>
            </a:r>
            <a:r>
              <a:rPr lang="en-AU" dirty="0" smtClean="0"/>
              <a:t>we use. </a:t>
            </a:r>
            <a:r>
              <a:rPr lang="en-AU" dirty="0"/>
              <a:t>The only thing that matters is what can </a:t>
            </a:r>
            <a:r>
              <a:rPr lang="en-AU" dirty="0" smtClean="0"/>
              <a:t>we do </a:t>
            </a:r>
            <a:r>
              <a:rPr lang="en-AU" dirty="0"/>
              <a:t>with it. If </a:t>
            </a:r>
            <a:r>
              <a:rPr lang="en-AU" dirty="0" smtClean="0"/>
              <a:t>we have </a:t>
            </a:r>
            <a:r>
              <a:rPr lang="en-AU" dirty="0"/>
              <a:t>a clear vision of a </a:t>
            </a:r>
            <a:r>
              <a:rPr lang="en-AU" dirty="0" smtClean="0"/>
              <a:t>project, we will </a:t>
            </a:r>
            <a:r>
              <a:rPr lang="en-AU" dirty="0"/>
              <a:t>manage to do it with any engine.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effectLst/>
              </a:rPr>
              <a:t>One More Word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1662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Multi platform Deployment</a:t>
            </a:r>
            <a:endParaRPr lang="en-AU" dirty="0"/>
          </a:p>
        </p:txBody>
      </p:sp>
      <p:pic>
        <p:nvPicPr>
          <p:cNvPr id="1026" name="Picture 2" descr="D:\Uni\Masters\Masters Project\Natural_User_Interaction_in_cars\ios-feat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32292"/>
            <a:ext cx="1995541" cy="144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Uni\Masters\Masters Project\Natural_User_Interaction_in_cars\android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125" y="1632293"/>
            <a:ext cx="1922633" cy="144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Uni\Masters\Masters Project\Natural_User_Interaction_in_cars\Presentaion\Windows-suppor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848" y="1632292"/>
            <a:ext cx="1677360" cy="144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Uni\Masters\Masters Project\Natural_User_Interaction_in_cars\Presentaion\apple-wallpaper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632293"/>
            <a:ext cx="2232248" cy="144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Uni\Masters\Masters Project\Natural_User_Interaction_in_cars\Presentaion\linux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364" y="3490259"/>
            <a:ext cx="1107999" cy="130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Uni\Masters\Masters Project\Natural_User_Interaction_in_cars\Presentaion\ps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002" y="3168535"/>
            <a:ext cx="2445692" cy="162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Uni\Masters\Masters Project\Natural_User_Interaction_in_cars\Presentaion\url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161756"/>
            <a:ext cx="2345084" cy="141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Uni\Masters\Masters Project\Natural_User_Interaction_in_cars\Presentaion\OAR-January-30th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722" y="5161756"/>
            <a:ext cx="2675206" cy="138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Uni\Masters\Masters Project\Natural_User_Interaction_in_cars\Presentaion\MultiBrowsers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759" y="3696641"/>
            <a:ext cx="2553146" cy="89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65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Unity Script </a:t>
            </a:r>
            <a:r>
              <a:rPr lang="en-AU" dirty="0" smtClean="0"/>
              <a:t>(same as JavaScript but with but bunch of features)</a:t>
            </a:r>
            <a:endParaRPr lang="en-AU" dirty="0" smtClean="0"/>
          </a:p>
          <a:p>
            <a:r>
              <a:rPr lang="en-AU" dirty="0" smtClean="0"/>
              <a:t>C# </a:t>
            </a:r>
            <a:r>
              <a:rPr lang="en-AU" dirty="0" smtClean="0"/>
              <a:t>(</a:t>
            </a:r>
            <a:r>
              <a:rPr lang="en-AU" dirty="0"/>
              <a:t> C# runs significantly faster than the other options and has the benefit of accessing all the .NET libraries for C#</a:t>
            </a:r>
            <a:r>
              <a:rPr lang="en-AU" dirty="0" smtClean="0"/>
              <a:t>)</a:t>
            </a:r>
            <a:endParaRPr lang="en-AU" dirty="0" smtClean="0"/>
          </a:p>
          <a:p>
            <a:r>
              <a:rPr lang="en-AU" dirty="0" smtClean="0"/>
              <a:t>Boo 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Scripting Language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8279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47650" indent="-247650">
              <a:spcBef>
                <a:spcPct val="0"/>
              </a:spcBef>
              <a:buClr>
                <a:srgbClr val="FF8600"/>
              </a:buClr>
              <a:buFontTx/>
              <a:buChar char="•"/>
            </a:pPr>
            <a:r>
              <a:rPr lang="en-US" dirty="0"/>
              <a:t>Side Scrolling Games</a:t>
            </a:r>
          </a:p>
          <a:p>
            <a:pPr marL="247650" indent="-247650">
              <a:buClr>
                <a:srgbClr val="FF8600"/>
              </a:buClr>
              <a:buFontTx/>
              <a:buChar char="•"/>
            </a:pPr>
            <a:r>
              <a:rPr lang="en-US" dirty="0"/>
              <a:t>FPS</a:t>
            </a:r>
          </a:p>
          <a:p>
            <a:pPr marL="247650" indent="-247650">
              <a:buClr>
                <a:srgbClr val="FF8600"/>
              </a:buClr>
              <a:buFontTx/>
              <a:buChar char="•"/>
            </a:pPr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Person Shooters</a:t>
            </a:r>
          </a:p>
          <a:p>
            <a:pPr marL="247650" indent="-247650">
              <a:buClr>
                <a:srgbClr val="FF8600"/>
              </a:buClr>
              <a:buFontTx/>
              <a:buChar char="•"/>
            </a:pPr>
            <a:r>
              <a:rPr lang="en-US" dirty="0"/>
              <a:t>RPG</a:t>
            </a:r>
          </a:p>
          <a:p>
            <a:pPr marL="247650" indent="-247650">
              <a:buClr>
                <a:srgbClr val="FF8600"/>
              </a:buClr>
              <a:buFontTx/>
              <a:buChar char="•"/>
            </a:pPr>
            <a:r>
              <a:rPr lang="en-US" dirty="0" smtClean="0"/>
              <a:t>MMORPG(Massively Multi-</a:t>
            </a:r>
          </a:p>
          <a:p>
            <a:pPr marL="0" indent="0">
              <a:buClr>
                <a:srgbClr val="FF8600"/>
              </a:buClr>
              <a:buNone/>
            </a:pPr>
            <a:r>
              <a:rPr lang="en-US" dirty="0" smtClean="0"/>
              <a:t>   player online RPG)</a:t>
            </a:r>
            <a:endParaRPr lang="en-US" dirty="0"/>
          </a:p>
          <a:p>
            <a:pPr marL="247650" indent="-247650">
              <a:buClr>
                <a:srgbClr val="FF8600"/>
              </a:buClr>
              <a:buFontTx/>
              <a:buChar char="•"/>
            </a:pPr>
            <a:r>
              <a:rPr lang="en-US" dirty="0"/>
              <a:t>Racing</a:t>
            </a:r>
          </a:p>
          <a:p>
            <a:pPr marL="247650" indent="-247650">
              <a:buClr>
                <a:srgbClr val="FF8600"/>
              </a:buClr>
              <a:buFontTx/>
              <a:buChar char="•"/>
            </a:pPr>
            <a:r>
              <a:rPr lang="en-US" dirty="0"/>
              <a:t>Sports</a:t>
            </a:r>
          </a:p>
          <a:p>
            <a:pPr marL="247650" indent="-247650">
              <a:buClr>
                <a:srgbClr val="FF8600"/>
              </a:buClr>
              <a:buFontTx/>
              <a:buChar char="•"/>
            </a:pPr>
            <a:r>
              <a:rPr lang="en-US" dirty="0"/>
              <a:t>Anything!!!</a:t>
            </a:r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kind of games can be written in Unity3D?</a:t>
            </a:r>
            <a:endParaRPr lang="en-AU" dirty="0"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4860032" y="1052736"/>
            <a:ext cx="4038600" cy="3352800"/>
            <a:chOff x="0" y="0"/>
            <a:chExt cx="2544" cy="2112"/>
          </a:xfrm>
        </p:grpSpPr>
        <p:sp>
          <p:nvSpPr>
            <p:cNvPr id="5" name="Rectangle 5"/>
            <p:cNvSpPr>
              <a:spLocks/>
            </p:cNvSpPr>
            <p:nvPr/>
          </p:nvSpPr>
          <p:spPr bwMode="auto">
            <a:xfrm>
              <a:off x="0" y="0"/>
              <a:ext cx="2544" cy="2112"/>
            </a:xfrm>
            <a:prstGeom prst="rect">
              <a:avLst/>
            </a:prstGeom>
            <a:solidFill>
              <a:srgbClr val="D261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pic>
          <p:nvPicPr>
            <p:cNvPr id="6" name="Picture 6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51" r="6851"/>
            <a:stretch>
              <a:fillRect/>
            </a:stretch>
          </p:blipFill>
          <p:spPr bwMode="auto">
            <a:xfrm>
              <a:off x="0" y="0"/>
              <a:ext cx="2544" cy="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8840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Unity (like all similar engines) is an editor</a:t>
            </a:r>
          </a:p>
          <a:p>
            <a:r>
              <a:rPr lang="en-US" dirty="0"/>
              <a:t>Unity has a run-time viewer (like Game Salad) to preview all operations</a:t>
            </a:r>
          </a:p>
          <a:p>
            <a:r>
              <a:rPr lang="en-US" dirty="0"/>
              <a:t>Unity imports a wide variety of assets and allows the designer to place these in a 3d world view (also 2d), give the assets attributes (physics, collisions, etc. </a:t>
            </a:r>
            <a:r>
              <a:rPr lang="en-US" dirty="0" err="1"/>
              <a:t>etc</a:t>
            </a:r>
            <a:r>
              <a:rPr lang="en-US" dirty="0"/>
              <a:t>) and move under real-time control</a:t>
            </a:r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3d world view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3579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3200" b="1" dirty="0" smtClean="0"/>
              <a:t>Rendering</a:t>
            </a:r>
            <a:endParaRPr lang="en-AU" sz="3200" b="1" dirty="0"/>
          </a:p>
          <a:p>
            <a:pPr marL="0" indent="0">
              <a:buNone/>
            </a:pPr>
            <a:r>
              <a:rPr lang="en-AU" dirty="0" smtClean="0"/>
              <a:t>The </a:t>
            </a:r>
            <a:r>
              <a:rPr lang="en-AU" dirty="0"/>
              <a:t>graphics engine </a:t>
            </a:r>
            <a:r>
              <a:rPr lang="en-AU" dirty="0" smtClean="0"/>
              <a:t>uses	</a:t>
            </a:r>
          </a:p>
          <a:p>
            <a:pPr marL="0" indent="0">
              <a:buNone/>
            </a:pPr>
            <a:r>
              <a:rPr lang="en-AU" dirty="0"/>
              <a:t> Direct3D (Windows</a:t>
            </a:r>
            <a:r>
              <a:rPr lang="en-AU" dirty="0" smtClean="0"/>
              <a:t>)</a:t>
            </a:r>
          </a:p>
          <a:p>
            <a:pPr marL="0" indent="0">
              <a:buNone/>
            </a:pPr>
            <a:r>
              <a:rPr lang="en-AU" dirty="0"/>
              <a:t> </a:t>
            </a:r>
            <a:r>
              <a:rPr lang="en-AU" dirty="0" smtClean="0"/>
              <a:t>OpenGL</a:t>
            </a:r>
            <a:r>
              <a:rPr lang="en-AU" dirty="0"/>
              <a:t> </a:t>
            </a:r>
            <a:r>
              <a:rPr lang="en-AU" dirty="0" smtClean="0"/>
              <a:t>(Mac</a:t>
            </a:r>
            <a:r>
              <a:rPr lang="en-AU" dirty="0"/>
              <a:t>, Windows, Linux</a:t>
            </a:r>
            <a:r>
              <a:rPr lang="en-AU" dirty="0" smtClean="0"/>
              <a:t>)</a:t>
            </a:r>
          </a:p>
          <a:p>
            <a:pPr marL="0" indent="0">
              <a:buNone/>
            </a:pPr>
            <a:r>
              <a:rPr lang="en-AU" dirty="0"/>
              <a:t> OpenGL </a:t>
            </a:r>
            <a:r>
              <a:rPr lang="en-AU" dirty="0" smtClean="0"/>
              <a:t>ES </a:t>
            </a:r>
            <a:r>
              <a:rPr lang="en-AU" dirty="0"/>
              <a:t> (Android, </a:t>
            </a:r>
            <a:r>
              <a:rPr lang="en-AU" dirty="0" err="1"/>
              <a:t>iOS</a:t>
            </a:r>
            <a:r>
              <a:rPr lang="en-AU" dirty="0" smtClean="0"/>
              <a:t>)</a:t>
            </a:r>
          </a:p>
          <a:p>
            <a:pPr marL="0" indent="0">
              <a:buNone/>
            </a:pPr>
            <a:r>
              <a:rPr lang="en-AU" dirty="0" smtClean="0"/>
              <a:t> </a:t>
            </a:r>
            <a:r>
              <a:rPr lang="en-AU" dirty="0"/>
              <a:t>and proprietary APIs (Wii</a:t>
            </a:r>
            <a:r>
              <a:rPr lang="en-AU" dirty="0" smtClean="0"/>
              <a:t>)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It provides support for 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Features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3404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AU" sz="5100" dirty="0" smtClean="0"/>
              <a:t>i. </a:t>
            </a:r>
            <a:r>
              <a:rPr lang="en-AU" sz="5100" dirty="0"/>
              <a:t>Bump Mapping</a:t>
            </a:r>
            <a:endParaRPr lang="en-AU" sz="5100" b="1" dirty="0" smtClean="0"/>
          </a:p>
          <a:p>
            <a:pPr marL="0" indent="0">
              <a:buNone/>
            </a:pPr>
            <a:r>
              <a:rPr lang="en-AU" b="1" dirty="0" smtClean="0"/>
              <a:t>Bump </a:t>
            </a:r>
            <a:r>
              <a:rPr lang="en-AU" b="1" dirty="0"/>
              <a:t>mapping</a:t>
            </a:r>
            <a:r>
              <a:rPr lang="en-AU" dirty="0"/>
              <a:t> is a technique </a:t>
            </a:r>
            <a:r>
              <a:rPr lang="en-AU" dirty="0" smtClean="0"/>
              <a:t>for </a:t>
            </a:r>
            <a:r>
              <a:rPr lang="en-AU" dirty="0"/>
              <a:t>simulating bumps and wrinkles on the surface of an object.</a:t>
            </a:r>
            <a:endParaRPr lang="en-AU" dirty="0" smtClean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 smtClean="0"/>
              <a:t>A </a:t>
            </a:r>
            <a:r>
              <a:rPr lang="en-AU" dirty="0"/>
              <a:t>sphere without bump mapping (left). A bump map to be applied to the sphere (middle). The sphere with the bump map applied (right) appears to have a mottled surface resembling an </a:t>
            </a:r>
            <a:r>
              <a:rPr lang="en-AU" dirty="0" smtClean="0"/>
              <a:t>orange.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pic>
        <p:nvPicPr>
          <p:cNvPr id="2050" name="Picture 2" descr="D:\Uni\Masters\Masters Project\Natural_User_Interaction_in_cars\Presentaion\Bump-map-demo-fu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88" y="2420888"/>
            <a:ext cx="7066076" cy="237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20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sz="3200" dirty="0" smtClean="0"/>
              <a:t>ii. </a:t>
            </a:r>
            <a:r>
              <a:rPr lang="en-AU" sz="3200" dirty="0"/>
              <a:t>Reflection mapping</a:t>
            </a:r>
            <a:endParaRPr lang="en-AU" sz="3200" b="1" dirty="0" smtClean="0"/>
          </a:p>
          <a:p>
            <a:pPr marL="0" indent="0">
              <a:buNone/>
            </a:pPr>
            <a:r>
              <a:rPr lang="en-AU" dirty="0" smtClean="0"/>
              <a:t>Environment </a:t>
            </a:r>
            <a:r>
              <a:rPr lang="en-AU" dirty="0"/>
              <a:t>mapping, or reflection mapping, is an </a:t>
            </a:r>
            <a:r>
              <a:rPr lang="en-AU" dirty="0" smtClean="0"/>
              <a:t>   efficient</a:t>
            </a:r>
            <a:r>
              <a:rPr lang="en-AU" dirty="0"/>
              <a:t> image-based lighting technique for </a:t>
            </a:r>
            <a:r>
              <a:rPr lang="en-AU" dirty="0" smtClean="0"/>
              <a:t> approximating </a:t>
            </a:r>
            <a:r>
              <a:rPr lang="en-AU" dirty="0"/>
              <a:t>the appearance of a reflective </a:t>
            </a:r>
            <a:r>
              <a:rPr lang="en-AU" dirty="0" smtClean="0"/>
              <a:t>surface</a:t>
            </a:r>
          </a:p>
          <a:p>
            <a:pPr marL="0" indent="0">
              <a:buNone/>
            </a:pPr>
            <a:r>
              <a:rPr lang="en-AU" dirty="0" smtClean="0"/>
              <a:t>   The </a:t>
            </a:r>
            <a:r>
              <a:rPr lang="en-AU" dirty="0"/>
              <a:t>texture is used </a:t>
            </a:r>
            <a:r>
              <a:rPr lang="en-AU" dirty="0" smtClean="0"/>
              <a:t>to</a:t>
            </a:r>
          </a:p>
          <a:p>
            <a:pPr marL="0" indent="0">
              <a:buNone/>
            </a:pPr>
            <a:r>
              <a:rPr lang="en-AU" dirty="0" smtClean="0"/>
              <a:t>   </a:t>
            </a:r>
            <a:r>
              <a:rPr lang="en-AU" dirty="0"/>
              <a:t>store the image of </a:t>
            </a:r>
            <a:r>
              <a:rPr lang="en-AU" dirty="0" smtClean="0"/>
              <a:t>the</a:t>
            </a:r>
          </a:p>
          <a:p>
            <a:pPr marL="0" indent="0">
              <a:buNone/>
            </a:pPr>
            <a:r>
              <a:rPr lang="en-AU" dirty="0" smtClean="0"/>
              <a:t>   </a:t>
            </a:r>
            <a:r>
              <a:rPr lang="en-AU" dirty="0"/>
              <a:t>distant environment </a:t>
            </a: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   surrounding </a:t>
            </a:r>
            <a:r>
              <a:rPr lang="en-AU" dirty="0"/>
              <a:t>the </a:t>
            </a: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   rendered</a:t>
            </a:r>
          </a:p>
          <a:p>
            <a:pPr marL="0" indent="0">
              <a:buNone/>
            </a:pPr>
            <a:r>
              <a:rPr lang="en-AU" dirty="0" smtClean="0"/>
              <a:t>   object</a:t>
            </a:r>
            <a:r>
              <a:rPr lang="en-AU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pic>
        <p:nvPicPr>
          <p:cNvPr id="3074" name="Picture 2" descr="D:\Uni\Masters\Masters Project\Natural_User_Interaction_in_cars\Presentaion\Spoon_f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212976"/>
            <a:ext cx="4436998" cy="344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84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309</TotalTime>
  <Words>451</Words>
  <Application>Microsoft Office PowerPoint</Application>
  <PresentationFormat>On-screen Show (4:3)</PresentationFormat>
  <Paragraphs>104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Paper</vt:lpstr>
      <vt:lpstr>Unity</vt:lpstr>
      <vt:lpstr>PowerPoint Presentation</vt:lpstr>
      <vt:lpstr>Multi platform Deployment</vt:lpstr>
      <vt:lpstr>Scripting Language</vt:lpstr>
      <vt:lpstr>What kind of games can be written in Unity3D?</vt:lpstr>
      <vt:lpstr>the 3d world view</vt:lpstr>
      <vt:lpstr>Features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Supported file formats</vt:lpstr>
      <vt:lpstr>Unity Basic VS Unity Pro</vt:lpstr>
      <vt:lpstr>Community</vt:lpstr>
      <vt:lpstr>Asset Store</vt:lpstr>
      <vt:lpstr>PRICE</vt:lpstr>
      <vt:lpstr>Some Points to Consider</vt:lpstr>
      <vt:lpstr>Comp b/w Unity and UDK (Good one )</vt:lpstr>
      <vt:lpstr> Different Game Engines Comparison </vt:lpstr>
      <vt:lpstr>One More Word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Unity 3d</dc:title>
  <dc:creator>Murti</dc:creator>
  <cp:lastModifiedBy>Murti</cp:lastModifiedBy>
  <cp:revision>24</cp:revision>
  <dcterms:created xsi:type="dcterms:W3CDTF">2013-04-23T14:53:09Z</dcterms:created>
  <dcterms:modified xsi:type="dcterms:W3CDTF">2013-05-08T23:20:20Z</dcterms:modified>
</cp:coreProperties>
</file>