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95" r:id="rId2"/>
    <p:sldId id="264" r:id="rId3"/>
    <p:sldId id="300" r:id="rId4"/>
    <p:sldId id="257" r:id="rId5"/>
    <p:sldId id="293" r:id="rId6"/>
    <p:sldId id="286" r:id="rId7"/>
    <p:sldId id="287" r:id="rId8"/>
    <p:sldId id="260" r:id="rId9"/>
    <p:sldId id="289" r:id="rId10"/>
    <p:sldId id="290" r:id="rId11"/>
    <p:sldId id="280" r:id="rId12"/>
    <p:sldId id="292" r:id="rId13"/>
    <p:sldId id="299" r:id="rId14"/>
    <p:sldId id="281" r:id="rId15"/>
    <p:sldId id="272" r:id="rId16"/>
    <p:sldId id="294" r:id="rId17"/>
    <p:sldId id="296" r:id="rId18"/>
    <p:sldId id="291" r:id="rId19"/>
    <p:sldId id="298" r:id="rId20"/>
    <p:sldId id="297" r:id="rId21"/>
    <p:sldId id="288" r:id="rId22"/>
    <p:sldId id="268" r:id="rId23"/>
    <p:sldId id="283" r:id="rId24"/>
  </p:sldIdLst>
  <p:sldSz cx="9144000" cy="6858000" type="screen4x3"/>
  <p:notesSz cx="6858000" cy="994568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StoneSansITCStd Medium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943" autoAdjust="0"/>
    <p:restoredTop sz="86281" autoAdjust="0"/>
  </p:normalViewPr>
  <p:slideViewPr>
    <p:cSldViewPr snapToGrid="0">
      <p:cViewPr varScale="1">
        <p:scale>
          <a:sx n="111" d="100"/>
          <a:sy n="111" d="100"/>
        </p:scale>
        <p:origin x="-153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72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19B1B-66BA-4BA0-BF5E-753A1588BE7F}" type="datetimeFigureOut">
              <a:rPr lang="de-DE" smtClean="0"/>
              <a:pPr/>
              <a:t>04.10.2011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2F1EB-EA65-495B-9661-D5109E5D560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44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B2F8F22-9368-284F-A51F-7ABA3F2AB793}" type="datetime1">
              <a:rPr lang="de-DE"/>
              <a:pPr/>
              <a:t>04.10.2011</a:t>
            </a:fld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33D00-DF1A-1549-9296-2E785C0E25F6}" type="slidenum">
              <a:rPr lang="de-DE"/>
              <a:pPr/>
              <a:t>1</a:t>
            </a:fld>
            <a:endParaRPr lang="de-DE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assume</a:t>
            </a:r>
          </a:p>
          <a:p>
            <a:r>
              <a:rPr lang="en-US" dirty="0" smtClean="0"/>
              <a:t>gestures</a:t>
            </a:r>
          </a:p>
          <a:p>
            <a:r>
              <a:rPr lang="en-US" dirty="0" smtClean="0"/>
              <a:t>approach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is left to explain, how we compute the step size </a:t>
            </a:r>
            <a:r>
              <a:rPr lang="de-DE" sz="1200" dirty="0" smtClean="0">
                <a:sym typeface="Symbol"/>
              </a:rPr>
              <a:t>,</a:t>
            </a:r>
            <a:r>
              <a:rPr lang="de-DE" sz="1200" baseline="0" dirty="0" smtClean="0">
                <a:sym typeface="Symbol"/>
              </a:rPr>
              <a:t> that determines the grid size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127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0" dirty="0" smtClean="0"/>
              <a:t>We</a:t>
            </a:r>
            <a:r>
              <a:rPr lang="en-US" i="0" baseline="0" dirty="0" smtClean="0"/>
              <a:t> compare our approach to a skin segmentation based one.</a:t>
            </a:r>
          </a:p>
          <a:p>
            <a:r>
              <a:rPr lang="en-US" i="0" baseline="0" dirty="0" smtClean="0"/>
              <a:t>Thus, we used 3 types of test datasets: skin-</a:t>
            </a:r>
            <a:r>
              <a:rPr lang="en-US" i="0" baseline="0" dirty="0" err="1" smtClean="0"/>
              <a:t>seg</a:t>
            </a:r>
            <a:r>
              <a:rPr lang="en-US" i="0" baseline="0" dirty="0" smtClean="0"/>
              <a:t> in </a:t>
            </a:r>
            <a:r>
              <a:rPr lang="en-US" i="0" baseline="0" dirty="0" err="1" smtClean="0"/>
              <a:t>bg</a:t>
            </a:r>
            <a:r>
              <a:rPr lang="en-US" i="0" baseline="0" dirty="0" smtClean="0"/>
              <a:t>,…</a:t>
            </a:r>
          </a:p>
          <a:p>
            <a:endParaRPr lang="en-US" i="0" baseline="0" dirty="0" smtClean="0"/>
          </a:p>
          <a:p>
            <a:r>
              <a:rPr lang="en-US" i="0" baseline="0" dirty="0" smtClean="0"/>
              <a:t> </a:t>
            </a:r>
            <a:r>
              <a:rPr lang="en-US" dirty="0" smtClean="0"/>
              <a:t>--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Kernel </a:t>
            </a:r>
            <a:r>
              <a:rPr lang="en-US" dirty="0" err="1" smtClean="0"/>
              <a:t>fkt</a:t>
            </a:r>
            <a:r>
              <a:rPr lang="en-US" dirty="0" smtClean="0"/>
              <a:t> k(x)=exp(-0.5x**2) und </a:t>
            </a:r>
            <a:r>
              <a:rPr lang="en-US" dirty="0" err="1" smtClean="0"/>
              <a:t>bandbreite</a:t>
            </a:r>
            <a:r>
              <a:rPr lang="en-US" dirty="0" smtClean="0"/>
              <a:t> h(=3.3,</a:t>
            </a:r>
            <a:r>
              <a:rPr lang="en-US" baseline="0" dirty="0" smtClean="0"/>
              <a:t> 4.0, 4.0)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04.10.2011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Due to the lack of ground truth data, we have decided to make video sequences</a:t>
            </a:r>
            <a:r>
              <a:rPr lang="de-DE" baseline="0" dirty="0" smtClean="0"/>
              <a:t> for visual comparison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0368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2</a:t>
            </a:r>
            <a:r>
              <a:rPr lang="en-US" baseline="30000" dirty="0" smtClean="0"/>
              <a:t>nd</a:t>
            </a:r>
            <a:r>
              <a:rPr lang="en-US" baseline="0" dirty="0" smtClean="0"/>
              <a:t> video is very well suited for skin-</a:t>
            </a:r>
            <a:r>
              <a:rPr lang="en-US" baseline="0" dirty="0" err="1" smtClean="0"/>
              <a:t>seg</a:t>
            </a:r>
            <a:r>
              <a:rPr lang="en-US" baseline="0" dirty="0" smtClean="0"/>
              <a:t> based approach, so it was interesting for us to see if our approach works comparable well…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248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words to the computation time…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It</a:t>
            </a:r>
            <a:r>
              <a:rPr lang="de-DE" baseline="0" dirty="0" smtClean="0"/>
              <a:t> is not fair to compate it to the brute-force, so we used a hand tuned....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conclude my talk I have presented…</a:t>
            </a:r>
          </a:p>
          <a:p>
            <a:r>
              <a:rPr lang="en-US" dirty="0" smtClean="0"/>
              <a:t>That eliminates</a:t>
            </a:r>
            <a:r>
              <a:rPr lang="en-US" baseline="0" dirty="0" smtClean="0"/>
              <a:t> another ERROR PRONE STEP from the tracking pipeline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99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r>
              <a:rPr lang="en-US" baseline="0" dirty="0" smtClean="0"/>
              <a:t> for </a:t>
            </a:r>
            <a:r>
              <a:rPr lang="en-US" baseline="0" smtClean="0"/>
              <a:t>your attention.</a:t>
            </a:r>
            <a:endParaRPr lang="de-DE" smtClean="0"/>
          </a:p>
          <a:p>
            <a:r>
              <a:rPr lang="de-DE" dirty="0" smtClean="0"/>
              <a:t>I will be happy to answer any questions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9415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Gleiche</a:t>
            </a:r>
            <a:r>
              <a:rPr lang="de-DE" baseline="0" dirty="0" smtClean="0"/>
              <a:t> similarity measure und hierarchy,</a:t>
            </a:r>
          </a:p>
          <a:p>
            <a:r>
              <a:rPr lang="de-DE" baseline="0" dirty="0" smtClean="0"/>
              <a:t>Aber brute-force abscannen statt intelligente maximum finding</a:t>
            </a:r>
          </a:p>
          <a:p>
            <a:endParaRPr lang="de-DE" baseline="0" dirty="0" smtClean="0"/>
          </a:p>
          <a:p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 method performs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better in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open hand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abducting finger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seq.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other 2 sets have smaller intersection area in root node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=&gt; increases chances tree traversal finds good matches for nodes close to the root in image areas were there is no hand at all.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=&gt; fewer match candidates remain for the true hand position during 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hierarchy traversal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8914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For better understanding, we summarize the</a:t>
            </a:r>
            <a:r>
              <a:rPr lang="de-DE" baseline="0" dirty="0" smtClean="0"/>
              <a:t> utilization of integral image for template matchin (publicated last year)</a:t>
            </a:r>
          </a:p>
          <a:p>
            <a:endParaRPr lang="de-DE" dirty="0" smtClean="0"/>
          </a:p>
          <a:p>
            <a:r>
              <a:rPr lang="de-DE" dirty="0" smtClean="0"/>
              <a:t>Handle foreground / background separate, then combine, for simplicity</a:t>
            </a:r>
            <a:r>
              <a:rPr lang="de-DE" baseline="0" dirty="0" smtClean="0"/>
              <a:t> only foreground shown</a:t>
            </a:r>
          </a:p>
          <a:p>
            <a:endParaRPr lang="de-DE" dirty="0" smtClean="0"/>
          </a:p>
          <a:p>
            <a:r>
              <a:rPr lang="de-DE" dirty="0" smtClean="0"/>
              <a:t>---</a:t>
            </a:r>
          </a:p>
          <a:p>
            <a:r>
              <a:rPr lang="de-DE" dirty="0" smtClean="0"/>
              <a:t>\begin{split}</a:t>
            </a:r>
          </a:p>
          <a:p>
            <a:r>
              <a:rPr lang="de-DE" dirty="0" smtClean="0"/>
              <a:t>H(R_i) = \sum_{\vc x \in R_i} \log S(x) &amp; = IS(R_i.\text{lower}.\text{right}) + IS(R_i.\text{upper}.\text{left}) \\</a:t>
            </a:r>
          </a:p>
          <a:p>
            <a:r>
              <a:rPr lang="de-DE" dirty="0" smtClean="0"/>
              <a:t>&amp; - IS(R_i.\text{lower}.\text{left}) - IS(R_i.\text{upper}.\text{right})</a:t>
            </a:r>
          </a:p>
          <a:p>
            <a:r>
              <a:rPr lang="de-DE" dirty="0" smtClean="0"/>
              <a:t>\end{split}</a:t>
            </a:r>
          </a:p>
          <a:p>
            <a:pPr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</a:t>
            </a:r>
            <a:endParaRPr lang="de-DE" dirty="0" smtClean="0"/>
          </a:p>
          <a:p>
            <a:r>
              <a:rPr lang="de-DE" dirty="0" smtClean="0"/>
              <a:t>P(S,\vc p, T) \approx P(IS,\vc p,R^*) = \exp\bigl( \sum_{R_i\in R^*} h(R_i</a:t>
            </a:r>
            <a:r>
              <a:rPr lang="de-DE" baseline="0" dirty="0" smtClean="0"/>
              <a:t> + </a:t>
            </a:r>
            <a:r>
              <a:rPr lang="de-DE" dirty="0" smtClean="0"/>
              <a:t>\vc p) \bigr)</a:t>
            </a:r>
          </a:p>
          <a:p>
            <a:r>
              <a:rPr lang="de-DE" dirty="0" smtClean="0"/>
              <a:t>---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Our motivation is the camera based hand tracking.</a:t>
            </a:r>
          </a:p>
          <a:p>
            <a:r>
              <a:rPr lang="en-US" baseline="0" dirty="0" smtClean="0"/>
              <a:t>Given an input image, we want to estimate</a:t>
            </a:r>
          </a:p>
          <a:p>
            <a:r>
              <a:rPr lang="en-US" baseline="0" dirty="0" smtClean="0"/>
              <a:t>--</a:t>
            </a:r>
          </a:p>
          <a:p>
            <a:r>
              <a:rPr lang="en-US" dirty="0" smtClean="0"/>
              <a:t>\theta_1, \</a:t>
            </a:r>
            <a:r>
              <a:rPr lang="en-US" dirty="0" err="1" smtClean="0"/>
              <a:t>cdots</a:t>
            </a:r>
            <a:r>
              <a:rPr lang="en-US" dirty="0" smtClean="0"/>
              <a:t>, \</a:t>
            </a:r>
            <a:r>
              <a:rPr lang="en-US" dirty="0" err="1" smtClean="0"/>
              <a:t>theta_N</a:t>
            </a:r>
            <a:r>
              <a:rPr lang="en-US" dirty="0" smtClean="0"/>
              <a:t>, ~~~\</a:t>
            </a:r>
            <a:r>
              <a:rPr lang="en-US" dirty="0" err="1" smtClean="0"/>
              <a:t>theta_i</a:t>
            </a:r>
            <a:r>
              <a:rPr lang="en-US" dirty="0" smtClean="0"/>
              <a:t> \in \</a:t>
            </a:r>
            <a:r>
              <a:rPr lang="en-US" dirty="0" err="1" smtClean="0"/>
              <a:t>mathbb</a:t>
            </a:r>
            <a:r>
              <a:rPr lang="en-US" dirty="0" smtClean="0"/>
              <a:t>{R}^{26}</a:t>
            </a:r>
          </a:p>
          <a:p>
            <a:r>
              <a:rPr lang="en-US" baseline="0" dirty="0" smtClean="0"/>
              <a:t>--</a:t>
            </a:r>
          </a:p>
          <a:p>
            <a:r>
              <a:rPr lang="en-US" baseline="0" dirty="0" smtClean="0"/>
              <a:t>M\! \</a:t>
            </a:r>
            <a:r>
              <a:rPr lang="en-US" baseline="0" dirty="0" err="1" smtClean="0"/>
              <a:t>ll</a:t>
            </a:r>
            <a:r>
              <a:rPr lang="en-US" baseline="0" dirty="0" smtClean="0"/>
              <a:t> \! N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04.10.2011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04.10.2011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Now, what do we mean with segmentation-free tracking.</a:t>
            </a:r>
          </a:p>
          <a:p>
            <a:r>
              <a:rPr lang="en-US" baseline="0" dirty="0" smtClean="0"/>
              <a:t>To explain this, I first want to give a short overview of </a:t>
            </a:r>
            <a:endParaRPr lang="de-DE" baseline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8FD2000-EB99-504A-ADB7-B197DC5BFE79}" type="datetime1">
              <a:rPr lang="de-DE" smtClean="0"/>
              <a:pPr/>
              <a:t>04.10.2011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0F5AE4-ACD7-DF45-AC93-18DEB07AD2DC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 the </a:t>
            </a:r>
            <a:r>
              <a:rPr lang="en-US" dirty="0" err="1" smtClean="0"/>
              <a:t>sim</a:t>
            </a:r>
            <a:r>
              <a:rPr lang="en-US" dirty="0" smtClean="0"/>
              <a:t>-measure has</a:t>
            </a:r>
            <a:r>
              <a:rPr lang="en-US" baseline="0" dirty="0" smtClean="0"/>
              <a:t> to be evaluated for a large number of </a:t>
            </a:r>
            <a:r>
              <a:rPr lang="en-US" baseline="0" dirty="0" err="1" smtClean="0"/>
              <a:t>tpl</a:t>
            </a:r>
            <a:r>
              <a:rPr lang="en-US" baseline="0" dirty="0" smtClean="0"/>
              <a:t> and input positions it is crucial to compute it very fast…</a:t>
            </a:r>
            <a:endParaRPr lang="de-DE" dirty="0" smtClean="0"/>
          </a:p>
          <a:p>
            <a:r>
              <a:rPr lang="de-DE" dirty="0" smtClean="0"/>
              <a:t>---</a:t>
            </a:r>
          </a:p>
          <a:p>
            <a:r>
              <a:rPr lang="de-DE" dirty="0" smtClean="0"/>
              <a:t>\mu_{fg}, \Sigma_{fg}, \mu_{bg}, \Sigma_{bg}</a:t>
            </a:r>
          </a:p>
          <a:p>
            <a:r>
              <a:rPr lang="de-DE" dirty="0" smtClean="0"/>
              <a:t>---</a:t>
            </a:r>
          </a:p>
          <a:p>
            <a:r>
              <a:rPr lang="de-DE" dirty="0" smtClean="0"/>
              <a:t>G(\vc \mu_{bg}| \vc \mu_{fg},\Sigma_{fg}) </a:t>
            </a:r>
          </a:p>
          <a:p>
            <a:r>
              <a:rPr lang="de-DE" dirty="0" smtClean="0"/>
              <a:t>---</a:t>
            </a:r>
          </a:p>
          <a:p>
            <a:r>
              <a:rPr lang="de-DE" dirty="0" smtClean="0"/>
              <a:t>G(\vc \mu_{fg}| \vc \mu_{bg},\Sigma_{bg})</a:t>
            </a:r>
          </a:p>
          <a:p>
            <a:r>
              <a:rPr lang="de-DE" dirty="0" smtClean="0"/>
              <a:t>---</a:t>
            </a:r>
          </a:p>
          <a:p>
            <a:r>
              <a:rPr lang="de-DE" dirty="0" smtClean="0"/>
              <a:t>GNUPLOT:</a:t>
            </a:r>
          </a:p>
          <a:p>
            <a:r>
              <a:rPr lang="de-DE" dirty="0" smtClean="0"/>
              <a:t>unset xtics</a:t>
            </a:r>
          </a:p>
          <a:p>
            <a:r>
              <a:rPr lang="de-DE" dirty="0" smtClean="0"/>
              <a:t>unset ytics</a:t>
            </a:r>
          </a:p>
          <a:p>
            <a:r>
              <a:rPr lang="en-US" dirty="0" smtClean="0"/>
              <a:t>set terminal </a:t>
            </a:r>
            <a:r>
              <a:rPr lang="en-US" dirty="0" err="1" smtClean="0"/>
              <a:t>png</a:t>
            </a:r>
            <a:r>
              <a:rPr lang="en-US" dirty="0" smtClean="0"/>
              <a:t> transparent </a:t>
            </a:r>
            <a:r>
              <a:rPr lang="en-US" dirty="0" err="1" smtClean="0"/>
              <a:t>nocrop</a:t>
            </a:r>
            <a:r>
              <a:rPr lang="en-US" dirty="0" smtClean="0"/>
              <a:t> enhanced font </a:t>
            </a:r>
            <a:r>
              <a:rPr lang="en-US" dirty="0" err="1" smtClean="0"/>
              <a:t>arial</a:t>
            </a:r>
            <a:r>
              <a:rPr lang="en-US" dirty="0" smtClean="0"/>
              <a:t> 8 size 800,300</a:t>
            </a:r>
            <a:endParaRPr lang="de-DE" dirty="0" smtClean="0"/>
          </a:p>
          <a:p>
            <a:r>
              <a:rPr lang="en-US" dirty="0" smtClean="0"/>
              <a:t>set output 'D:\Conferences\color-</a:t>
            </a:r>
            <a:r>
              <a:rPr lang="en-US" dirty="0" err="1" smtClean="0"/>
              <a:t>based_tpl_matching</a:t>
            </a:r>
            <a:r>
              <a:rPr lang="en-US" dirty="0" smtClean="0"/>
              <a:t>\</a:t>
            </a:r>
            <a:r>
              <a:rPr lang="en-US" dirty="0" err="1" smtClean="0"/>
              <a:t>ISVC_folien</a:t>
            </a:r>
            <a:r>
              <a:rPr lang="en-US" dirty="0" smtClean="0"/>
              <a:t>\</a:t>
            </a:r>
            <a:r>
              <a:rPr lang="en-US" dirty="0" err="1" smtClean="0"/>
              <a:t>bilder</a:t>
            </a:r>
            <a:r>
              <a:rPr lang="en-US" dirty="0" smtClean="0"/>
              <a:t>\divergence-of-gaussians.png' </a:t>
            </a:r>
          </a:p>
          <a:p>
            <a:r>
              <a:rPr lang="en-US" dirty="0" smtClean="0"/>
              <a:t>plot [-10:20] </a:t>
            </a:r>
            <a:r>
              <a:rPr lang="en-US" dirty="0" err="1" smtClean="0"/>
              <a:t>exp</a:t>
            </a:r>
            <a:r>
              <a:rPr lang="en-US" dirty="0" smtClean="0"/>
              <a:t>( -0.5*(x-1)**2/(3.5**2) ) </a:t>
            </a:r>
            <a:r>
              <a:rPr lang="en-US" dirty="0" err="1" smtClean="0"/>
              <a:t>lw</a:t>
            </a:r>
            <a:r>
              <a:rPr lang="en-US" dirty="0" smtClean="0"/>
              <a:t> 3 </a:t>
            </a:r>
            <a:r>
              <a:rPr lang="en-US" dirty="0" err="1" smtClean="0"/>
              <a:t>lt</a:t>
            </a:r>
            <a:r>
              <a:rPr lang="en-US" dirty="0" smtClean="0"/>
              <a:t> </a:t>
            </a:r>
            <a:r>
              <a:rPr lang="en-US" dirty="0" err="1" smtClean="0"/>
              <a:t>rgb</a:t>
            </a:r>
            <a:r>
              <a:rPr lang="en-US" dirty="0" smtClean="0"/>
              <a:t> "#983027“ </a:t>
            </a:r>
            <a:r>
              <a:rPr lang="en-US" dirty="0" err="1" smtClean="0"/>
              <a:t>notitle</a:t>
            </a:r>
            <a:r>
              <a:rPr lang="en-US" dirty="0" smtClean="0"/>
              <a:t>, </a:t>
            </a:r>
            <a:r>
              <a:rPr lang="en-US" dirty="0" err="1" smtClean="0"/>
              <a:t>exp</a:t>
            </a:r>
            <a:r>
              <a:rPr lang="en-US" dirty="0" smtClean="0"/>
              <a:t>(-0.5*(x-10)**2/(4.9**2) ) </a:t>
            </a:r>
            <a:r>
              <a:rPr lang="en-US" dirty="0" err="1" smtClean="0"/>
              <a:t>lw</a:t>
            </a:r>
            <a:r>
              <a:rPr lang="en-US" dirty="0" smtClean="0"/>
              <a:t> 3 </a:t>
            </a:r>
            <a:r>
              <a:rPr lang="en-US" dirty="0" err="1" smtClean="0"/>
              <a:t>lt</a:t>
            </a:r>
            <a:r>
              <a:rPr lang="en-US" dirty="0" smtClean="0"/>
              <a:t> </a:t>
            </a:r>
            <a:r>
              <a:rPr lang="en-US" dirty="0" err="1" smtClean="0"/>
              <a:t>rgb</a:t>
            </a:r>
            <a:r>
              <a:rPr lang="en-US" dirty="0" smtClean="0"/>
              <a:t> "#006F37“ </a:t>
            </a:r>
            <a:r>
              <a:rPr lang="en-US" dirty="0" err="1" smtClean="0"/>
              <a:t>notitle</a:t>
            </a:r>
            <a:endParaRPr lang="en-US" dirty="0" smtClean="0"/>
          </a:p>
          <a:p>
            <a:r>
              <a:rPr lang="en-US" dirty="0" smtClean="0"/>
              <a:t>---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9994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---</a:t>
            </a:r>
          </a:p>
          <a:p>
            <a:r>
              <a:rPr lang="de-DE" dirty="0" smtClean="0"/>
              <a:t>\begin{align*}</a:t>
            </a:r>
          </a:p>
          <a:p>
            <a:r>
              <a:rPr lang="de-DE" dirty="0" smtClean="0"/>
              <a:t>\Sigma &amp; \propto \sum_{\vc x \in \mathcal{R}} \vc x \vc x\trp  - \vc \mu \vc \mu\trp \\</a:t>
            </a:r>
          </a:p>
          <a:p>
            <a:r>
              <a:rPr lang="de-DE" dirty="0" smtClean="0"/>
              <a:t>&amp;= \sum_{R_i \in \mathcal{R}} \sum_{\vc x \in R_i} \vc x \vc x\trp  - \vc \mu \vc \mu\trp \\</a:t>
            </a:r>
          </a:p>
          <a:p>
            <a:r>
              <a:rPr lang="de-DE" dirty="0" smtClean="0"/>
              <a:t>&amp;\approx \sum_{R_i \in \mathcal{R}} |R_i| \cdot \vc \mu_i \mu_i\trp - \vc \mu \vc \mu\trp</a:t>
            </a:r>
          </a:p>
          <a:p>
            <a:r>
              <a:rPr lang="de-DE" dirty="0" smtClean="0"/>
              <a:t>\end{align*}</a:t>
            </a:r>
          </a:p>
          <a:p>
            <a:r>
              <a:rPr lang="de-DE" dirty="0" smtClean="0"/>
              <a:t>---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aseline="0" dirty="0" smtClean="0"/>
              <a:t>We perform tracking itself also by detection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Also applicable for initialization of predictive approaches (manual init not</a:t>
            </a:r>
            <a:r>
              <a:rPr lang="de-DE" baseline="0" dirty="0" smtClean="0"/>
              <a:t> desired or possible)</a:t>
            </a:r>
          </a:p>
          <a:p>
            <a:endParaRPr lang="de-DE" dirty="0" smtClean="0"/>
          </a:p>
          <a:p>
            <a:r>
              <a:rPr lang="de-DE" dirty="0" smtClean="0"/>
              <a:t>For the promising candidates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…because in practice, the database</a:t>
            </a:r>
            <a:r>
              <a:rPr lang="en-US" baseline="0" dirty="0" smtClean="0"/>
              <a:t> is too large</a:t>
            </a:r>
          </a:p>
          <a:p>
            <a:r>
              <a:rPr lang="en-US" baseline="0" dirty="0" smtClean="0"/>
              <a:t>We use a hierarchy as acceleration </a:t>
            </a:r>
            <a:r>
              <a:rPr lang="en-US" baseline="0" dirty="0" err="1" smtClean="0"/>
              <a:t>datastructure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combine the hierarchy with the local opt idea into the following algorithm…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2F1EB-EA65-495B-9661-D5109E5D560B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ChangeArrowheads="1"/>
          </p:cNvSpPr>
          <p:nvPr/>
        </p:nvSpPr>
        <p:spPr bwMode="auto">
          <a:xfrm>
            <a:off x="7924800" y="0"/>
            <a:ext cx="1220788" cy="6858000"/>
          </a:xfrm>
          <a:prstGeom prst="rect">
            <a:avLst/>
          </a:prstGeom>
          <a:solidFill>
            <a:srgbClr val="00000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0106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1635125" y="1409700"/>
            <a:ext cx="5832475" cy="1333500"/>
          </a:xfrm>
        </p:spPr>
        <p:txBody>
          <a:bodyPr tIns="45720" rIns="91440" bIns="45720" anchor="t"/>
          <a:lstStyle>
            <a:lvl1pPr>
              <a:lnSpc>
                <a:spcPct val="11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0106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635125" y="3582988"/>
            <a:ext cx="5832475" cy="2741612"/>
          </a:xfrm>
        </p:spPr>
        <p:txBody>
          <a:bodyPr/>
          <a:lstStyle>
            <a:lvl1pPr marL="0" indent="0">
              <a:buFont typeface="Wingdings" charset="2"/>
              <a:buNone/>
              <a:defRPr sz="2400"/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pic>
        <p:nvPicPr>
          <p:cNvPr id="301077" name="Picture 21" descr="Logo_TUC_en_large"/>
          <p:cNvPicPr>
            <a:picLocks noChangeAspect="1" noChangeArrowheads="1"/>
          </p:cNvPicPr>
          <p:nvPr userDrawn="1"/>
        </p:nvPicPr>
        <p:blipFill>
          <a:blip r:embed="rId2"/>
          <a:srcRect r="81340" b="27336"/>
          <a:stretch>
            <a:fillRect/>
          </a:stretch>
        </p:blipFill>
        <p:spPr bwMode="auto">
          <a:xfrm>
            <a:off x="0" y="0"/>
            <a:ext cx="1143000" cy="1120775"/>
          </a:xfrm>
          <a:prstGeom prst="rect">
            <a:avLst/>
          </a:prstGeom>
          <a:noFill/>
        </p:spPr>
      </p:pic>
      <p:pic>
        <p:nvPicPr>
          <p:cNvPr id="301078" name="Picture 22" descr="cgc-logo-med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0"/>
            <a:ext cx="1219200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2150" y="885764"/>
            <a:ext cx="7766050" cy="53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69865" y="544265"/>
            <a:ext cx="786760" cy="5693023"/>
          </a:xfrm>
        </p:spPr>
        <p:txBody>
          <a:bodyPr vert="eaVert"/>
          <a:lstStyle>
            <a:lvl1pPr>
              <a:defRPr b="0" i="0">
                <a:latin typeface="+mj-lt"/>
                <a:cs typeface="StoneSansITCStd SemiBold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224" y="544265"/>
            <a:ext cx="6856491" cy="56930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0" i="0" cap="none">
                <a:solidFill>
                  <a:srgbClr val="008B51"/>
                </a:solidFill>
                <a:latin typeface="StoneSansITCStd SemiBold"/>
                <a:cs typeface="StoneSansITCStd SemiBold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150" y="1143000"/>
            <a:ext cx="3806825" cy="5094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1143000"/>
            <a:ext cx="3806825" cy="5094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056"/>
            <a:ext cx="8229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26809"/>
            <a:ext cx="4040188" cy="449859"/>
          </a:xfrm>
        </p:spPr>
        <p:txBody>
          <a:bodyPr anchor="b"/>
          <a:lstStyle>
            <a:lvl1pPr marL="0" indent="0">
              <a:buNone/>
              <a:defRPr sz="2000" b="0" i="0">
                <a:latin typeface="StoneSansITCStd SemiBold"/>
                <a:cs typeface="StoneSansITCStd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79434"/>
            <a:ext cx="4040188" cy="45467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26809"/>
            <a:ext cx="4041775" cy="449859"/>
          </a:xfrm>
        </p:spPr>
        <p:txBody>
          <a:bodyPr anchor="b"/>
          <a:lstStyle>
            <a:lvl1pPr marL="0" indent="0">
              <a:buNone/>
              <a:defRPr sz="2000" b="0" i="0">
                <a:latin typeface="StoneSansITCStd SemiBold"/>
                <a:cs typeface="StoneSansITCStd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79434"/>
            <a:ext cx="4041775" cy="45467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04807"/>
          </a:xfrm>
        </p:spPr>
        <p:txBody>
          <a:bodyPr anchor="b"/>
          <a:lstStyle>
            <a:lvl1pPr algn="l">
              <a:defRPr sz="2000" b="0" i="0">
                <a:latin typeface="StoneSansITCStd SemiBold"/>
                <a:cs typeface="StoneSansITCStd SemiBold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99202"/>
            <a:ext cx="3008313" cy="5026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 i="0">
                <a:latin typeface="StoneSansITCStd SemiBold"/>
                <a:cs typeface="StoneSansITCStd SemiBold"/>
              </a:defRPr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725" name="Picture 69" descr="background_2"/>
          <p:cNvPicPr>
            <a:picLocks noChangeAspect="1" noChangeArrowheads="1"/>
          </p:cNvPicPr>
          <p:nvPr/>
        </p:nvPicPr>
        <p:blipFill>
          <a:blip r:embed="rId13">
            <a:lum bright="8000"/>
          </a:blip>
          <a:srcRect l="10599"/>
          <a:stretch>
            <a:fillRect/>
          </a:stretch>
        </p:blipFill>
        <p:spPr bwMode="auto">
          <a:xfrm>
            <a:off x="0" y="0"/>
            <a:ext cx="2463800" cy="6858000"/>
          </a:xfrm>
          <a:prstGeom prst="rect">
            <a:avLst/>
          </a:prstGeom>
          <a:noFill/>
        </p:spPr>
      </p:pic>
      <p:sp>
        <p:nvSpPr>
          <p:cNvPr id="198701" name="Rectangle 45"/>
          <p:cNvSpPr>
            <a:spLocks noChangeArrowheads="1"/>
          </p:cNvSpPr>
          <p:nvPr/>
        </p:nvSpPr>
        <p:spPr bwMode="auto">
          <a:xfrm>
            <a:off x="8610600" y="0"/>
            <a:ext cx="534988" cy="6858000"/>
          </a:xfrm>
          <a:prstGeom prst="rect">
            <a:avLst/>
          </a:prstGeom>
          <a:solidFill>
            <a:srgbClr val="00000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8700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      Related Work      Similarity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Measure      Poste Estimation      Results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8707" name="Rectangle 51"/>
          <p:cNvSpPr>
            <a:spLocks noGrp="1" noChangeArrowheads="1"/>
          </p:cNvSpPr>
          <p:nvPr>
            <p:ph type="title"/>
          </p:nvPr>
        </p:nvSpPr>
        <p:spPr bwMode="auto">
          <a:xfrm>
            <a:off x="657225" y="152400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54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98711" name="Rectangle 5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2150" y="1143000"/>
            <a:ext cx="7766050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98718" name="Line 62"/>
          <p:cNvSpPr>
            <a:spLocks noChangeShapeType="1"/>
          </p:cNvSpPr>
          <p:nvPr/>
        </p:nvSpPr>
        <p:spPr bwMode="auto">
          <a:xfrm>
            <a:off x="0" y="6408738"/>
            <a:ext cx="9144000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98720" name="Picture 64" descr="Logo_TUC_en_large"/>
          <p:cNvPicPr>
            <a:picLocks noChangeAspect="1" noChangeArrowheads="1"/>
          </p:cNvPicPr>
          <p:nvPr/>
        </p:nvPicPr>
        <p:blipFill>
          <a:blip r:embed="rId14"/>
          <a:srcRect r="81340" b="27182"/>
          <a:stretch>
            <a:fillRect/>
          </a:stretch>
        </p:blipFill>
        <p:spPr bwMode="auto">
          <a:xfrm>
            <a:off x="0" y="0"/>
            <a:ext cx="533400" cy="523875"/>
          </a:xfrm>
          <a:prstGeom prst="rect">
            <a:avLst/>
          </a:prstGeom>
          <a:noFill/>
        </p:spPr>
      </p:pic>
      <p:pic>
        <p:nvPicPr>
          <p:cNvPr id="198721" name="Picture 65" descr="cgc-logo-med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9pPr>
    </p:titleStyle>
    <p:bodyStyle>
      <a:lvl1pPr marL="238125" indent="-238125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lr>
          <a:srgbClr val="008C4F"/>
        </a:buClr>
        <a:buSzPct val="115000"/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187325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lr>
          <a:schemeClr val="hlink"/>
        </a:buClr>
        <a:buFont typeface="Wingdings" charset="2"/>
        <a:buChar char="§"/>
        <a:defRPr>
          <a:solidFill>
            <a:schemeClr val="tx1"/>
          </a:solidFill>
          <a:latin typeface="+mn-lt"/>
          <a:ea typeface="ＭＳ Ｐゴシック" charset="-128"/>
        </a:defRPr>
      </a:lvl2pPr>
      <a:lvl3pPr marL="627063" indent="-136525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lr>
          <a:srgbClr val="008C4F"/>
        </a:buClr>
        <a:buChar char="-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779463" indent="-10160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lr>
          <a:srgbClr val="008C4F"/>
        </a:buClr>
        <a:buChar char="-"/>
        <a:defRPr sz="1400">
          <a:solidFill>
            <a:schemeClr val="tx1"/>
          </a:solidFill>
          <a:latin typeface="+mn-lt"/>
          <a:ea typeface="ＭＳ Ｐゴシック" charset="-128"/>
        </a:defRPr>
      </a:lvl4pPr>
      <a:lvl5pPr marL="9239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5pPr>
      <a:lvl6pPr marL="13811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6pPr>
      <a:lvl7pPr marL="18383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7pPr>
      <a:lvl8pPr marL="22955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8pPr>
      <a:lvl9pPr marL="27527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8.jpeg"/><Relationship Id="rId18" Type="http://schemas.microsoft.com/office/2007/relationships/hdphoto" Target="../media/hdphoto13.wdp"/><Relationship Id="rId3" Type="http://schemas.openxmlformats.org/officeDocument/2006/relationships/image" Target="../media/image51.jpeg"/><Relationship Id="rId21" Type="http://schemas.openxmlformats.org/officeDocument/2006/relationships/image" Target="../media/image62.jpeg"/><Relationship Id="rId7" Type="http://schemas.openxmlformats.org/officeDocument/2006/relationships/image" Target="../media/image55.jpeg"/><Relationship Id="rId12" Type="http://schemas.microsoft.com/office/2007/relationships/hdphoto" Target="../media/hdphoto10.wdp"/><Relationship Id="rId17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7.jpeg"/><Relationship Id="rId5" Type="http://schemas.openxmlformats.org/officeDocument/2006/relationships/image" Target="../media/image53.jpeg"/><Relationship Id="rId15" Type="http://schemas.openxmlformats.org/officeDocument/2006/relationships/image" Target="../media/image59.jpeg"/><Relationship Id="rId10" Type="http://schemas.microsoft.com/office/2007/relationships/hdphoto" Target="../media/hdphoto9.wdp"/><Relationship Id="rId19" Type="http://schemas.openxmlformats.org/officeDocument/2006/relationships/image" Target="../media/image61.jpeg"/><Relationship Id="rId4" Type="http://schemas.openxmlformats.org/officeDocument/2006/relationships/image" Target="../media/image52.jpeg"/><Relationship Id="rId9" Type="http://schemas.openxmlformats.org/officeDocument/2006/relationships/image" Target="../media/image56.jpeg"/><Relationship Id="rId14" Type="http://schemas.microsoft.com/office/2007/relationships/hdphoto" Target="../media/hdphoto11.wdp"/><Relationship Id="rId22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8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aniel\Desktop\Vortrag_handtracking\videos\rectangle_covering_MSvideo1.avi" TargetMode="Externa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png"/><Relationship Id="rId15" Type="http://schemas.openxmlformats.org/officeDocument/2006/relationships/image" Target="../media/image14.png"/><Relationship Id="rId10" Type="http://schemas.openxmlformats.org/officeDocument/2006/relationships/image" Target="../media/image92.jpe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microsoft.com/office/2007/relationships/hdphoto" Target="../media/hdphoto2.wdp"/><Relationship Id="rId10" Type="http://schemas.openxmlformats.org/officeDocument/2006/relationships/image" Target="../media/image15.jp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jpeg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microsoft.com/office/2007/relationships/hdphoto" Target="../media/hdphoto3.wdp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60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635125" y="1409700"/>
            <a:ext cx="5984875" cy="1943100"/>
          </a:xfrm>
        </p:spPr>
        <p:txBody>
          <a:bodyPr/>
          <a:lstStyle/>
          <a:p>
            <a:r>
              <a:rPr lang="de-DE" sz="3200" dirty="0" smtClean="0"/>
              <a:t>Segmentation-Free, </a:t>
            </a:r>
            <a:br>
              <a:rPr lang="de-DE" sz="3200" dirty="0" smtClean="0"/>
            </a:br>
            <a:r>
              <a:rPr lang="de-DE" sz="3200" dirty="0" smtClean="0"/>
              <a:t>Area-Based </a:t>
            </a:r>
            <a:br>
              <a:rPr lang="de-DE" sz="3200" dirty="0" smtClean="0"/>
            </a:br>
            <a:r>
              <a:rPr lang="de-DE" sz="3200" dirty="0" smtClean="0"/>
              <a:t>Articulated Object Tracking</a:t>
            </a:r>
            <a:endParaRPr lang="en-US" sz="3200" dirty="0" smtClean="0"/>
          </a:p>
        </p:txBody>
      </p:sp>
      <p:sp>
        <p:nvSpPr>
          <p:cNvPr id="313361" name="Rectangle 1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Daniel Mohr</a:t>
            </a:r>
            <a:r>
              <a:rPr lang="en-US" dirty="0" smtClean="0"/>
              <a:t>, Gabriel </a:t>
            </a:r>
            <a:r>
              <a:rPr lang="en-US" dirty="0" err="1" smtClean="0"/>
              <a:t>Zachmann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Clausthal University, Germany</a:t>
            </a:r>
            <a:br>
              <a:rPr lang="en-US" dirty="0"/>
            </a:br>
            <a:r>
              <a:rPr lang="en-US" dirty="0">
                <a:solidFill>
                  <a:schemeClr val="accent6"/>
                </a:solidFill>
              </a:rPr>
              <a:t>{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dmoh,zach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}@tu-clausthal.de</a:t>
            </a:r>
            <a:endParaRPr lang="en-US" dirty="0">
              <a:solidFill>
                <a:schemeClr val="accent6"/>
              </a:solidFill>
              <a:latin typeface="+mj-lt"/>
            </a:endParaRPr>
          </a:p>
          <a:p>
            <a:endParaRPr lang="en-US" sz="2000" i="1" dirty="0" smtClean="0">
              <a:solidFill>
                <a:srgbClr val="5F5F5F"/>
              </a:solidFill>
            </a:endParaRPr>
          </a:p>
          <a:p>
            <a:r>
              <a:rPr lang="en-US" sz="2000" i="1" dirty="0" smtClean="0">
                <a:solidFill>
                  <a:srgbClr val="5F5F5F"/>
                </a:solidFill>
              </a:rPr>
              <a:t>ISVC 2011, Las Vegas, Nevada, USA</a:t>
            </a:r>
          </a:p>
        </p:txBody>
      </p:sp>
    </p:spTree>
    <p:extLst>
      <p:ext uri="{BB962C8B-B14F-4D97-AF65-F5344CB8AC3E}">
        <p14:creationId xmlns:p14="http://schemas.microsoft.com/office/powerpoint/2010/main" val="285729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Computation of Step Size </a:t>
            </a:r>
            <a:r>
              <a:rPr lang="de-DE" sz="2800" dirty="0" smtClean="0">
                <a:sym typeface="Symbol"/>
              </a:rPr>
              <a:t></a:t>
            </a:r>
            <a:endParaRPr lang="de-D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150" y="1143000"/>
            <a:ext cx="6046992" cy="5094288"/>
          </a:xfrm>
        </p:spPr>
        <p:txBody>
          <a:bodyPr/>
          <a:lstStyle/>
          <a:p>
            <a:r>
              <a:rPr lang="de-DE" dirty="0" smtClean="0"/>
              <a:t>Need to be computed offline at template generation</a:t>
            </a:r>
          </a:p>
          <a:p>
            <a:pPr marL="447675" indent="-447675">
              <a:buFont typeface="Symbol" pitchFamily="18" charset="2"/>
              <a:buChar char=""/>
            </a:pPr>
            <a:r>
              <a:rPr lang="de-DE" dirty="0" smtClean="0"/>
              <a:t>No knowledge about input image</a:t>
            </a:r>
          </a:p>
          <a:p>
            <a:pPr marL="447675" indent="-447675">
              <a:buFont typeface="Symbol" pitchFamily="18" charset="2"/>
              <a:buChar char="®"/>
            </a:pPr>
            <a:r>
              <a:rPr lang="de-DE" dirty="0" smtClean="0"/>
              <a:t>Estimate based only on template silhouette</a:t>
            </a:r>
          </a:p>
          <a:p>
            <a:r>
              <a:rPr lang="de-DE" dirty="0" smtClean="0"/>
              <a:t>Idea</a:t>
            </a:r>
          </a:p>
          <a:p>
            <a:pPr lvl="1"/>
            <a:r>
              <a:rPr lang="de-DE" dirty="0" smtClean="0"/>
              <a:t>Consider likelihood map as a function</a:t>
            </a:r>
          </a:p>
          <a:p>
            <a:pPr lvl="1"/>
            <a:r>
              <a:rPr lang="de-DE" dirty="0" smtClean="0"/>
              <a:t>Sampling theorem: 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	sample at least with 2 </a:t>
            </a:r>
            <a:r>
              <a:rPr lang="de-DE" dirty="0" smtClean="0">
                <a:sym typeface="Symbol"/>
              </a:rPr>
              <a:t> </a:t>
            </a:r>
            <a:r>
              <a:rPr lang="de-DE" i="1" dirty="0" smtClean="0"/>
              <a:t>highest freq.</a:t>
            </a:r>
          </a:p>
          <a:p>
            <a:pPr lvl="1"/>
            <a:r>
              <a:rPr lang="de-DE" dirty="0" smtClean="0"/>
              <a:t>What is the highest freq. ?</a:t>
            </a:r>
          </a:p>
          <a:p>
            <a:pPr lvl="1">
              <a:buFont typeface="Symbol" pitchFamily="18" charset="2"/>
              <a:buChar char="®"/>
            </a:pPr>
            <a:r>
              <a:rPr lang="de-DE" dirty="0" smtClean="0"/>
              <a:t>  Intersection of template with itself</a:t>
            </a:r>
          </a:p>
          <a:p>
            <a:pPr lvl="1">
              <a:buFont typeface="Symbol" pitchFamily="18" charset="2"/>
              <a:buChar char="®"/>
            </a:pPr>
            <a:r>
              <a:rPr lang="de-DE" dirty="0" smtClean="0"/>
              <a:t>  Autocorrelation of template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359027" y="4456292"/>
            <a:ext cx="2173380" cy="1990230"/>
            <a:chOff x="6598980" y="4973106"/>
            <a:chExt cx="1585377" cy="1451774"/>
          </a:xfrm>
        </p:grpSpPr>
        <p:pic>
          <p:nvPicPr>
            <p:cNvPr id="2050" name="Picture 2" descr="D:\Conferences\color-based_tpl_matching\ISVC_folien\bilder\FixedHand_autocorrelati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357" y="4973106"/>
              <a:ext cx="1080000" cy="10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 bwMode="auto">
            <a:xfrm flipH="1">
              <a:off x="6660232" y="4973106"/>
              <a:ext cx="444126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H="1">
              <a:off x="6660232" y="5513106"/>
              <a:ext cx="44412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6876256" y="4973106"/>
              <a:ext cx="0" cy="54000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7104357" y="6053106"/>
              <a:ext cx="0" cy="25214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7644357" y="6057292"/>
              <a:ext cx="0" cy="25214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7104357" y="6183938"/>
              <a:ext cx="5400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7275189" y="6125209"/>
              <a:ext cx="328097" cy="299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</a:t>
              </a:r>
              <a:r>
                <a:rPr lang="de-DE" sz="2000" baseline="-25000" dirty="0">
                  <a:sym typeface="Symbol"/>
                </a:rPr>
                <a:t>x</a:t>
              </a:r>
              <a:endParaRPr lang="de-DE" sz="2000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98980" y="5092973"/>
              <a:ext cx="370622" cy="291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</a:t>
              </a:r>
              <a:r>
                <a:rPr lang="de-DE" sz="2000" baseline="-25000" dirty="0">
                  <a:sym typeface="Symbol"/>
                </a:rPr>
                <a:t>y</a:t>
              </a:r>
              <a:endParaRPr lang="de-DE" sz="2000" baseline="-25000" dirty="0"/>
            </a:p>
          </p:txBody>
        </p:sp>
      </p:grp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      Related Work      Similarity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Measure      </a:t>
            </a:r>
            <a:r>
              <a:rPr lang="en-US" sz="1000" baseline="0" dirty="0" smtClean="0">
                <a:solidFill>
                  <a:schemeClr val="bg2">
                    <a:lumMod val="75000"/>
                  </a:schemeClr>
                </a:solidFill>
              </a:rPr>
              <a:t>Poste Estimation      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Results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" name="Picture 4" descr="D:\Conferences\color-based_tpl_matching\ISVC_folien\bilder\pointingHand_coverHierarchy\averag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1844" y="2906699"/>
            <a:ext cx="1463506" cy="1463506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6341395" y="1204149"/>
            <a:ext cx="2183778" cy="1633246"/>
            <a:chOff x="6221256" y="4707906"/>
            <a:chExt cx="2397258" cy="1792907"/>
          </a:xfrm>
        </p:grpSpPr>
        <p:pic>
          <p:nvPicPr>
            <p:cNvPr id="33" name="Picture 3" descr="D:\Conferences\color-based_tpl_matching\ISVC_folien\bilder\bmvc_pointing_hand_bild_036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256" y="4707906"/>
              <a:ext cx="2397258" cy="1792907"/>
            </a:xfrm>
            <a:prstGeom prst="rect">
              <a:avLst/>
            </a:prstGeom>
            <a:noFill/>
          </p:spPr>
        </p:pic>
        <p:sp>
          <p:nvSpPr>
            <p:cNvPr id="34" name="Oval 33"/>
            <p:cNvSpPr/>
            <p:nvPr/>
          </p:nvSpPr>
          <p:spPr bwMode="auto">
            <a:xfrm>
              <a:off x="8287134" y="4812794"/>
              <a:ext cx="108000" cy="10687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r>
                <a:rPr lang="de-DE" sz="1000" dirty="0" smtClean="0"/>
                <a:t>1</a:t>
              </a:r>
              <a:endParaRPr lang="de-DE" sz="1000" dirty="0"/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7750766" y="4822690"/>
              <a:ext cx="108000" cy="10687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r>
                <a:rPr lang="de-DE" sz="1000" dirty="0" smtClean="0"/>
                <a:t>1</a:t>
              </a:r>
              <a:endParaRPr lang="de-DE" sz="1000" dirty="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107519" y="4820710"/>
              <a:ext cx="108000" cy="10687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r>
                <a:rPr lang="de-DE" sz="1000" dirty="0" smtClean="0"/>
                <a:t>1</a:t>
              </a:r>
              <a:endParaRPr lang="de-DE" sz="1000" dirty="0"/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6488023" y="4830607"/>
              <a:ext cx="108000" cy="10687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r>
                <a:rPr lang="de-DE" sz="1000" dirty="0" smtClean="0"/>
                <a:t>1</a:t>
              </a:r>
              <a:endParaRPr lang="de-DE" sz="1000" dirty="0"/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8273284" y="5262069"/>
              <a:ext cx="108000" cy="10687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r>
                <a:rPr lang="de-DE" sz="1000" dirty="0" smtClean="0"/>
                <a:t>1</a:t>
              </a:r>
              <a:endParaRPr lang="de-DE" sz="1000" dirty="0"/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7736916" y="5271965"/>
              <a:ext cx="108000" cy="10687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r>
                <a:rPr lang="de-DE" sz="1000" dirty="0" smtClean="0"/>
                <a:t>1</a:t>
              </a:r>
              <a:endParaRPr lang="de-DE" sz="1000" dirty="0"/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7093669" y="5269985"/>
              <a:ext cx="108000" cy="10687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r>
                <a:rPr lang="de-DE" sz="1000" dirty="0" smtClean="0"/>
                <a:t>1</a:t>
              </a:r>
              <a:endParaRPr lang="de-DE" sz="1000" dirty="0"/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6474173" y="5279882"/>
              <a:ext cx="108000" cy="10687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r>
                <a:rPr lang="de-DE" sz="1000" dirty="0" smtClean="0"/>
                <a:t>1</a:t>
              </a:r>
              <a:endParaRPr lang="de-DE" sz="1000" dirty="0"/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8285159" y="5748944"/>
              <a:ext cx="108000" cy="10687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r>
                <a:rPr lang="de-DE" sz="1000" dirty="0" smtClean="0"/>
                <a:t>1</a:t>
              </a:r>
              <a:endParaRPr lang="de-DE" sz="1000" dirty="0"/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7748791" y="5758840"/>
              <a:ext cx="108000" cy="10687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r>
                <a:rPr lang="de-DE" sz="1000" dirty="0" smtClean="0"/>
                <a:t>1</a:t>
              </a:r>
              <a:endParaRPr lang="de-DE" sz="1000" dirty="0"/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7105544" y="5756860"/>
              <a:ext cx="108000" cy="10687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r>
                <a:rPr lang="de-DE" sz="1000" dirty="0" smtClean="0"/>
                <a:t>1</a:t>
              </a:r>
              <a:endParaRPr lang="de-DE" sz="1000" dirty="0"/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6486048" y="5766757"/>
              <a:ext cx="108000" cy="10687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r>
                <a:rPr lang="de-DE" sz="1000" dirty="0" smtClean="0"/>
                <a:t>1</a:t>
              </a:r>
              <a:endParaRPr lang="de-DE" sz="1000" dirty="0"/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8297034" y="6164569"/>
              <a:ext cx="108000" cy="10687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r>
                <a:rPr lang="de-DE" sz="1000" dirty="0" smtClean="0"/>
                <a:t>1</a:t>
              </a:r>
              <a:endParaRPr lang="de-DE" sz="1000" dirty="0"/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7760666" y="6174465"/>
              <a:ext cx="108000" cy="10687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r>
                <a:rPr lang="de-DE" sz="1000" dirty="0" smtClean="0"/>
                <a:t>1</a:t>
              </a:r>
              <a:endParaRPr lang="de-DE" sz="1000" dirty="0"/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7105544" y="6164569"/>
              <a:ext cx="108000" cy="10687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r>
                <a:rPr lang="de-DE" sz="1000" dirty="0" smtClean="0"/>
                <a:t>1</a:t>
              </a:r>
              <a:endParaRPr lang="de-DE" sz="1000" dirty="0"/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6488838" y="6174464"/>
              <a:ext cx="108000" cy="10687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r>
                <a:rPr lang="de-DE" sz="1000" dirty="0" smtClean="0"/>
                <a:t>1</a:t>
              </a:r>
              <a:endParaRPr lang="de-DE" sz="1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74959" y="1361053"/>
            <a:ext cx="700507" cy="412816"/>
            <a:chOff x="5874959" y="1361053"/>
            <a:chExt cx="700507" cy="412816"/>
          </a:xfrm>
        </p:grpSpPr>
        <p:sp>
          <p:nvSpPr>
            <p:cNvPr id="28" name="TextBox 27"/>
            <p:cNvSpPr txBox="1"/>
            <p:nvPr/>
          </p:nvSpPr>
          <p:spPr>
            <a:xfrm>
              <a:off x="5874959" y="1364602"/>
              <a:ext cx="474766" cy="40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</a:t>
              </a:r>
              <a:r>
                <a:rPr lang="de-DE" sz="2000" baseline="-25000" dirty="0">
                  <a:sym typeface="Symbol"/>
                </a:rPr>
                <a:t>y</a:t>
              </a:r>
              <a:endParaRPr lang="de-DE" sz="2000" baseline="-25000" dirty="0"/>
            </a:p>
          </p:txBody>
        </p:sp>
        <p:cxnSp>
          <p:nvCxnSpPr>
            <p:cNvPr id="25" name="Straight Connector 24"/>
            <p:cNvCxnSpPr/>
            <p:nvPr/>
          </p:nvCxnSpPr>
          <p:spPr bwMode="auto">
            <a:xfrm flipH="1">
              <a:off x="6215150" y="1361053"/>
              <a:ext cx="360316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6215150" y="1773505"/>
              <a:ext cx="353699" cy="36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6273249" y="1364602"/>
              <a:ext cx="0" cy="407394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6631172" y="703744"/>
            <a:ext cx="562307" cy="610249"/>
            <a:chOff x="6631172" y="703744"/>
            <a:chExt cx="562307" cy="610249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6631172" y="1048621"/>
              <a:ext cx="0" cy="26537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7193479" y="1039647"/>
              <a:ext cx="0" cy="26537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6634339" y="1097485"/>
              <a:ext cx="55097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6717738" y="703744"/>
              <a:ext cx="404756" cy="421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>
                  <a:sym typeface="Symbol"/>
                </a:rPr>
                <a:t></a:t>
              </a:r>
              <a:r>
                <a:rPr lang="de-DE" sz="2000" baseline="-25000" dirty="0">
                  <a:sym typeface="Symbol"/>
                </a:rPr>
                <a:t>x</a:t>
              </a:r>
              <a:endParaRPr lang="de-DE" sz="2000" baseline="-25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12 different </a:t>
            </a:r>
            <a:r>
              <a:rPr lang="en-US" smtClean="0"/>
              <a:t>test </a:t>
            </a:r>
            <a:r>
              <a:rPr lang="en-US"/>
              <a:t>c</a:t>
            </a:r>
            <a:r>
              <a:rPr lang="en-US" smtClean="0"/>
              <a:t>onfigurations</a:t>
            </a:r>
            <a:endParaRPr lang="en-US" dirty="0" smtClean="0"/>
          </a:p>
        </p:txBody>
      </p:sp>
      <p:pic>
        <p:nvPicPr>
          <p:cNvPr id="83970" name="Picture 2" descr="D:\Conferences\color-based_tpl_matching\ISVC_folien\bilder\results\skin_0_abdu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752" y="4997902"/>
            <a:ext cx="1786300" cy="14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1" name="Picture 3" descr="D:\Conferences\color-based_tpl_matching\ISVC_folien\bilder\results\skin_0_flex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455" y="4997902"/>
            <a:ext cx="1786300" cy="14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2" name="Picture 4" descr="D:\Conferences\color-based_tpl_matching\ISVC_folien\bilder\results\skin_0_openHa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70" y="4997902"/>
            <a:ext cx="1786300" cy="14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3" name="Picture 5" descr="D:\Conferences\color-based_tpl_matching\ISVC_folien\bilder\results\skin_0_pointingHan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978" y="4997902"/>
            <a:ext cx="1786300" cy="14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4" name="Picture 6" descr="D:\Conferences\color-based_tpl_matching\ISVC_folien\bilder\results\skin_1_abduction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752" y="3490903"/>
            <a:ext cx="1786300" cy="14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5" name="Picture 7" descr="D:\Conferences\color-based_tpl_matching\ISVC_folien\bilder\results\skin_1_flexion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455" y="3490903"/>
            <a:ext cx="1786300" cy="14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6" name="Picture 8" descr="D:\Conferences\color-based_tpl_matching\ISVC_folien\bilder\results\skin_1_openHand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70" y="3490903"/>
            <a:ext cx="1786300" cy="14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7" name="Picture 9" descr="D:\Conferences\color-based_tpl_matching\ISVC_folien\bilder\results\skin_1_pointingHand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978" y="3490903"/>
            <a:ext cx="1786300" cy="14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8" name="Picture 10" descr="D:\Conferences\color-based_tpl_matching\ISVC_folien\bilder\results\skin_2_abduction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752" y="1948117"/>
            <a:ext cx="1788354" cy="145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9" name="Picture 11" descr="D:\Conferences\color-based_tpl_matching\ISVC_folien\bilder\results\skin_2_flexion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455" y="1948117"/>
            <a:ext cx="1786300" cy="14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0" name="Picture 12" descr="D:\Conferences\color-based_tpl_matching\ISVC_folien\bilder\results\skin_2_openHand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70" y="1948117"/>
            <a:ext cx="1786300" cy="14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1" name="Picture 13" descr="D:\Conferences\color-based_tpl_matching\ISVC_folien\bilder\results\skin_2_pointingHand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978" y="1948117"/>
            <a:ext cx="1786300" cy="14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554" y="2608673"/>
            <a:ext cx="1180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Skin-colored</a:t>
            </a:r>
            <a:br>
              <a:rPr lang="de-DE" dirty="0" smtClean="0"/>
            </a:br>
            <a:r>
              <a:rPr lang="de-DE" dirty="0" smtClean="0"/>
              <a:t>background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193814" y="3880268"/>
            <a:ext cx="11498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Partially</a:t>
            </a:r>
            <a:br>
              <a:rPr lang="de-DE" dirty="0" smtClean="0"/>
            </a:br>
            <a:r>
              <a:rPr lang="de-DE" dirty="0" smtClean="0"/>
              <a:t>skin colored</a:t>
            </a:r>
            <a:br>
              <a:rPr lang="de-DE" dirty="0" smtClean="0"/>
            </a:br>
            <a:r>
              <a:rPr lang="de-DE" dirty="0" smtClean="0"/>
              <a:t>background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178554" y="5355058"/>
            <a:ext cx="11498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No skin-</a:t>
            </a:r>
            <a:br>
              <a:rPr lang="de-DE" dirty="0" smtClean="0"/>
            </a:br>
            <a:r>
              <a:rPr lang="de-DE" dirty="0" smtClean="0"/>
              <a:t>color</a:t>
            </a:r>
            <a:r>
              <a:rPr lang="de-DE" dirty="0"/>
              <a:t> </a:t>
            </a:r>
            <a:r>
              <a:rPr lang="de-DE" dirty="0" smtClean="0"/>
              <a:t>on</a:t>
            </a:r>
            <a:br>
              <a:rPr lang="de-DE" dirty="0" smtClean="0"/>
            </a:br>
            <a:r>
              <a:rPr lang="de-DE" dirty="0" smtClean="0"/>
              <a:t>background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1421202" y="1661983"/>
            <a:ext cx="1653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Abduction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3126456" y="1649277"/>
            <a:ext cx="178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Flexion</a:t>
            </a:r>
            <a:endParaRPr lang="de-DE" dirty="0"/>
          </a:p>
        </p:txBody>
      </p:sp>
      <p:sp>
        <p:nvSpPr>
          <p:cNvPr id="10" name="TextBox 9"/>
          <p:cNvSpPr txBox="1"/>
          <p:nvPr/>
        </p:nvSpPr>
        <p:spPr>
          <a:xfrm>
            <a:off x="4974671" y="1649276"/>
            <a:ext cx="178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Open hand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6824978" y="1649275"/>
            <a:ext cx="178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Pointing hand</a:t>
            </a:r>
            <a:endParaRPr lang="de-DE" dirty="0"/>
          </a:p>
        </p:txBody>
      </p:sp>
      <p:sp>
        <p:nvSpPr>
          <p:cNvPr id="24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      Related Work      Similarity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Measure      Poste Estimation      </a:t>
            </a:r>
            <a:r>
              <a:rPr lang="en-US" sz="1000" baseline="0" dirty="0" smtClean="0">
                <a:solidFill>
                  <a:schemeClr val="bg2">
                    <a:lumMod val="75000"/>
                  </a:schemeClr>
                </a:solidFill>
              </a:rPr>
              <a:t>Results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Qualitative Evaluation</a:t>
            </a:r>
            <a:endParaRPr lang="de-DE" dirty="0"/>
          </a:p>
        </p:txBody>
      </p:sp>
      <p:grpSp>
        <p:nvGrpSpPr>
          <p:cNvPr id="3" name="Group 2"/>
          <p:cNvGrpSpPr/>
          <p:nvPr/>
        </p:nvGrpSpPr>
        <p:grpSpPr>
          <a:xfrm>
            <a:off x="720000" y="1039890"/>
            <a:ext cx="6554685" cy="5325576"/>
            <a:chOff x="1039890" y="1039890"/>
            <a:chExt cx="6554685" cy="5325576"/>
          </a:xfrm>
        </p:grpSpPr>
        <p:pic>
          <p:nvPicPr>
            <p:cNvPr id="5" name="03_abducting_fingers.avi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1440000" y="1440000"/>
              <a:ext cx="6154575" cy="492366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471969" y="1039890"/>
              <a:ext cx="3171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Skin segmentation</a:t>
              </a:r>
              <a:endParaRPr lang="de-DE" sz="20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49926" y="1039890"/>
              <a:ext cx="29446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Our method</a:t>
              </a:r>
              <a:endParaRPr lang="de-DE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8129" y="2471762"/>
              <a:ext cx="24636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Brute-force</a:t>
              </a:r>
              <a:endParaRPr lang="de-DE" sz="2000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9029" y="4934495"/>
              <a:ext cx="24618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Coarse-to-fine</a:t>
              </a:r>
              <a:endParaRPr lang="de-DE" sz="2000" dirty="0"/>
            </a:p>
          </p:txBody>
        </p:sp>
      </p:grp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      Related Work      Similarity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Measure      Poste Estimation      </a:t>
            </a:r>
            <a:r>
              <a:rPr lang="en-US" sz="1000" baseline="0" dirty="0" smtClean="0">
                <a:solidFill>
                  <a:schemeClr val="bg2">
                    <a:lumMod val="75000"/>
                  </a:schemeClr>
                </a:solidFill>
              </a:rPr>
              <a:t>Results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569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Qualitative Evaluation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20000" y="1039890"/>
            <a:ext cx="6556110" cy="5325576"/>
            <a:chOff x="1039890" y="1039890"/>
            <a:chExt cx="6556110" cy="5325576"/>
          </a:xfrm>
        </p:grpSpPr>
        <p:pic>
          <p:nvPicPr>
            <p:cNvPr id="4" name="05_abducting_fingers.avi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1440000" y="1440000"/>
              <a:ext cx="6156000" cy="49248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471969" y="1039890"/>
              <a:ext cx="3171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Skin segmentation</a:t>
              </a:r>
              <a:endParaRPr lang="de-DE" sz="20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49926" y="1039890"/>
              <a:ext cx="29446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Our method</a:t>
              </a:r>
              <a:endParaRPr lang="de-DE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8129" y="2471762"/>
              <a:ext cx="24636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Brute-force</a:t>
              </a:r>
              <a:endParaRPr lang="de-DE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9029" y="4934495"/>
              <a:ext cx="24618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Coarse-to-fine</a:t>
              </a:r>
              <a:endParaRPr lang="de-DE" sz="20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448804" y="3985362"/>
            <a:ext cx="1080000" cy="1387777"/>
            <a:chOff x="7485380" y="1497983"/>
            <a:chExt cx="1080000" cy="1387777"/>
          </a:xfrm>
        </p:grpSpPr>
        <p:pic>
          <p:nvPicPr>
            <p:cNvPr id="4098" name="Picture 2" descr="D:\Conferences\color-based_tpl_matching\ISVC_folien\bilder\Yaw16_root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5380" y="180576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485380" y="1497983"/>
              <a:ext cx="108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root node</a:t>
              </a:r>
              <a:endParaRPr lang="de-DE" dirty="0"/>
            </a:p>
          </p:txBody>
        </p:sp>
      </p:grpSp>
      <p:cxnSp>
        <p:nvCxnSpPr>
          <p:cNvPr id="12" name="Straight Arrow Connector 11"/>
          <p:cNvCxnSpPr>
            <a:stCxn id="4098" idx="1"/>
          </p:cNvCxnSpPr>
          <p:nvPr/>
        </p:nvCxnSpPr>
        <p:spPr bwMode="auto">
          <a:xfrm flipH="1">
            <a:off x="5971032" y="4833139"/>
            <a:ext cx="1477772" cy="21456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4098" idx="1"/>
          </p:cNvCxnSpPr>
          <p:nvPr/>
        </p:nvCxnSpPr>
        <p:spPr bwMode="auto">
          <a:xfrm flipH="1" flipV="1">
            <a:off x="6428232" y="4206451"/>
            <a:ext cx="1020572" cy="626688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4098" idx="1"/>
          </p:cNvCxnSpPr>
          <p:nvPr/>
        </p:nvCxnSpPr>
        <p:spPr bwMode="auto">
          <a:xfrm flipH="1">
            <a:off x="4379976" y="4833139"/>
            <a:ext cx="3068828" cy="112896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      Related Work      Similarity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Measure      Poste Estimation      </a:t>
            </a:r>
            <a:r>
              <a:rPr lang="en-US" sz="1000" baseline="0" dirty="0" smtClean="0">
                <a:solidFill>
                  <a:schemeClr val="bg2">
                    <a:lumMod val="75000"/>
                  </a:schemeClr>
                </a:solidFill>
              </a:rPr>
              <a:t>Results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5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Computation Time</a:t>
            </a:r>
            <a:endParaRPr lang="de-D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On 2.6 GHz CPU, in C++, not optimized</a:t>
            </a:r>
          </a:p>
          <a:p>
            <a:r>
              <a:rPr lang="de-DE" dirty="0" smtClean="0"/>
              <a:t>Our coarse-to-fine approach: 0.6 fps</a:t>
            </a:r>
          </a:p>
          <a:p>
            <a:r>
              <a:rPr lang="de-DE" dirty="0" smtClean="0"/>
              <a:t>Compared to brute-force:</a:t>
            </a:r>
          </a:p>
          <a:p>
            <a:pPr lvl="1"/>
            <a:r>
              <a:rPr lang="de-DE" dirty="0" smtClean="0"/>
              <a:t>Several minutes per frame</a:t>
            </a:r>
          </a:p>
          <a:p>
            <a:pPr lvl="1"/>
            <a:r>
              <a:rPr lang="de-DE" dirty="0" smtClean="0"/>
              <a:t>Hand tuned matching threshold, step size 12 pixel: 0.3 fps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On a Geforce GTX 480 </a:t>
            </a:r>
            <a:r>
              <a:rPr lang="de-DE" dirty="0"/>
              <a:t>GPU</a:t>
            </a:r>
            <a:r>
              <a:rPr lang="de-DE" dirty="0" smtClean="0"/>
              <a:t> </a:t>
            </a:r>
          </a:p>
          <a:p>
            <a:pPr lvl="1"/>
            <a:r>
              <a:rPr lang="de-DE" dirty="0" smtClean="0"/>
              <a:t>30 </a:t>
            </a:r>
            <a:r>
              <a:rPr lang="de-DE" dirty="0"/>
              <a:t>fps</a:t>
            </a:r>
          </a:p>
          <a:p>
            <a:endParaRPr lang="de-DE" i="1" dirty="0" smtClean="0"/>
          </a:p>
        </p:txBody>
      </p:sp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      Related Work      Similarity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Measure      Poste Estimation      </a:t>
            </a:r>
            <a:r>
              <a:rPr lang="en-US" sz="1000" baseline="0" dirty="0" smtClean="0">
                <a:solidFill>
                  <a:schemeClr val="bg2">
                    <a:lumMod val="75000"/>
                  </a:schemeClr>
                </a:solidFill>
              </a:rPr>
              <a:t>Results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Conclusions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Novel color divergence-based detection approach</a:t>
            </a:r>
          </a:p>
          <a:p>
            <a:pPr lvl="1"/>
            <a:r>
              <a:rPr lang="de-DE" dirty="0" smtClean="0"/>
              <a:t>No segmentation, no edge extraction, required</a:t>
            </a:r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Tracking by detection approach, very fast on GPU</a:t>
            </a:r>
          </a:p>
          <a:p>
            <a:endParaRPr lang="de-DE" dirty="0" smtClean="0"/>
          </a:p>
          <a:p>
            <a:r>
              <a:rPr lang="de-DE" dirty="0" smtClean="0"/>
              <a:t>Extension from colors to other input modalities (e.g. depth values) straight forward</a:t>
            </a:r>
          </a:p>
          <a:p>
            <a:r>
              <a:rPr lang="de-DE" dirty="0" smtClean="0"/>
              <a:t>Not limited to hand tracking</a:t>
            </a:r>
          </a:p>
        </p:txBody>
      </p:sp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      Related Work      Similarity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Measure      Poste Estimation      Results      </a:t>
            </a:r>
            <a:r>
              <a:rPr lang="en-US" sz="1000" baseline="0" dirty="0" smtClean="0">
                <a:solidFill>
                  <a:schemeClr val="bg2">
                    <a:lumMod val="75000"/>
                  </a:schemeClr>
                </a:solidFill>
              </a:rPr>
              <a:t>Conclusions &amp; Future Work</a:t>
            </a:r>
            <a:endParaRPr lang="de-DE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6605" y="2777955"/>
            <a:ext cx="1617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Sources of error</a:t>
            </a:r>
            <a:endParaRPr lang="de-DE" dirty="0"/>
          </a:p>
        </p:txBody>
      </p:sp>
      <p:sp>
        <p:nvSpPr>
          <p:cNvPr id="7" name="Trapezoid 6"/>
          <p:cNvSpPr/>
          <p:nvPr/>
        </p:nvSpPr>
        <p:spPr bwMode="auto">
          <a:xfrm rot="16200000">
            <a:off x="5190360" y="322504"/>
            <a:ext cx="597451" cy="5218680"/>
          </a:xfrm>
          <a:prstGeom prst="trapezoid">
            <a:avLst>
              <a:gd name="adj" fmla="val 33013"/>
            </a:avLst>
          </a:prstGeom>
          <a:gradFill flip="none" rotWithShape="1">
            <a:gsLst>
              <a:gs pos="100000">
                <a:srgbClr val="FF0000"/>
              </a:gs>
              <a:gs pos="39000">
                <a:schemeClr val="accent1"/>
              </a:gs>
            </a:gsLst>
            <a:lin ang="5400000" scaled="0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oup 22"/>
          <p:cNvGrpSpPr/>
          <p:nvPr/>
        </p:nvGrpSpPr>
        <p:grpSpPr>
          <a:xfrm>
            <a:off x="2825772" y="2098296"/>
            <a:ext cx="5326625" cy="307779"/>
            <a:chOff x="2306831" y="2407639"/>
            <a:chExt cx="5326625" cy="307779"/>
          </a:xfrm>
        </p:grpSpPr>
        <p:sp>
          <p:nvSpPr>
            <p:cNvPr id="9" name="TextBox 8"/>
            <p:cNvSpPr txBox="1"/>
            <p:nvPr/>
          </p:nvSpPr>
          <p:spPr>
            <a:xfrm>
              <a:off x="4477069" y="2407641"/>
              <a:ext cx="144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Segmentation</a:t>
              </a:r>
              <a:endParaRPr lang="de-DE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06831" y="2407639"/>
              <a:ext cx="16501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Matching</a:t>
              </a:r>
              <a:endParaRPr lang="de-DE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21930" y="2407641"/>
              <a:ext cx="12115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Binarization</a:t>
              </a:r>
              <a:endParaRPr lang="de-DE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166605" y="3331297"/>
            <a:ext cx="1790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Computation time</a:t>
            </a:r>
            <a:endParaRPr lang="de-DE" dirty="0"/>
          </a:p>
        </p:txBody>
      </p:sp>
      <p:sp>
        <p:nvSpPr>
          <p:cNvPr id="22" name="Trapezoid 21"/>
          <p:cNvSpPr/>
          <p:nvPr/>
        </p:nvSpPr>
        <p:spPr bwMode="auto">
          <a:xfrm rot="5400000">
            <a:off x="5190360" y="875846"/>
            <a:ext cx="597451" cy="5218680"/>
          </a:xfrm>
          <a:prstGeom prst="trapezoid">
            <a:avLst>
              <a:gd name="adj" fmla="val 33013"/>
            </a:avLst>
          </a:prstGeom>
          <a:gradFill flip="none" rotWithShape="1">
            <a:gsLst>
              <a:gs pos="100000">
                <a:srgbClr val="FF0000"/>
              </a:gs>
              <a:gs pos="39000">
                <a:schemeClr val="accent1"/>
              </a:gs>
            </a:gsLst>
            <a:lin ang="5400000" scaled="0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5104198" y="2340860"/>
            <a:ext cx="2994228" cy="1433908"/>
          </a:xfrm>
          <a:prstGeom prst="line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5104199" y="2340860"/>
            <a:ext cx="2907791" cy="1433908"/>
          </a:xfrm>
          <a:prstGeom prst="line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8" name="Straight Arrow Connector 7"/>
          <p:cNvCxnSpPr>
            <a:stCxn id="10" idx="2"/>
          </p:cNvCxnSpPr>
          <p:nvPr/>
        </p:nvCxnSpPr>
        <p:spPr bwMode="auto">
          <a:xfrm flipH="1">
            <a:off x="3650846" y="2406073"/>
            <a:ext cx="1" cy="371882"/>
          </a:xfrm>
          <a:prstGeom prst="straightConnector1">
            <a:avLst/>
          </a:prstGeom>
          <a:noFill/>
          <a:ln w="15875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3" name="Straight Arrow Connector 12"/>
          <p:cNvCxnSpPr>
            <a:stCxn id="9" idx="2"/>
          </p:cNvCxnSpPr>
          <p:nvPr/>
        </p:nvCxnSpPr>
        <p:spPr bwMode="auto">
          <a:xfrm>
            <a:off x="5716010" y="2406075"/>
            <a:ext cx="0" cy="326160"/>
          </a:xfrm>
          <a:prstGeom prst="straightConnector1">
            <a:avLst/>
          </a:prstGeom>
          <a:noFill/>
          <a:ln w="15875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7546634" y="2340860"/>
            <a:ext cx="0" cy="307779"/>
          </a:xfrm>
          <a:prstGeom prst="straightConnector1">
            <a:avLst/>
          </a:prstGeom>
          <a:noFill/>
          <a:ln w="15875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Future Work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Extend color </a:t>
            </a:r>
            <a:r>
              <a:rPr lang="de-DE" dirty="0"/>
              <a:t>distribution </a:t>
            </a:r>
            <a:r>
              <a:rPr lang="de-DE" dirty="0" smtClean="0"/>
              <a:t>to</a:t>
            </a:r>
          </a:p>
          <a:p>
            <a:pPr lvl="1"/>
            <a:r>
              <a:rPr lang="de-DE" dirty="0" smtClean="0"/>
              <a:t>Mixture of Gaussians or</a:t>
            </a:r>
          </a:p>
          <a:p>
            <a:pPr lvl="1"/>
            <a:r>
              <a:rPr lang="de-DE" dirty="0" smtClean="0"/>
              <a:t>Non-parametric representation (higher computation cost)</a:t>
            </a:r>
          </a:p>
          <a:p>
            <a:r>
              <a:rPr lang="de-DE" dirty="0" smtClean="0"/>
              <a:t>Try to extract information from in-between region</a:t>
            </a:r>
          </a:p>
        </p:txBody>
      </p:sp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      Related Work      Similarity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Measure      Poste Estimation      Results      </a:t>
            </a:r>
            <a:r>
              <a:rPr lang="en-US" sz="1000" baseline="0" dirty="0" smtClean="0">
                <a:solidFill>
                  <a:schemeClr val="bg2">
                    <a:lumMod val="75000"/>
                  </a:schemeClr>
                </a:solidFill>
              </a:rPr>
              <a:t>Conclusions &amp; Future Work</a:t>
            </a:r>
            <a:endParaRPr lang="de-DE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Right Brace 12"/>
          <p:cNvSpPr/>
          <p:nvPr/>
        </p:nvSpPr>
        <p:spPr bwMode="auto">
          <a:xfrm rot="5400000">
            <a:off x="5497530" y="2028029"/>
            <a:ext cx="244056" cy="2111121"/>
          </a:xfrm>
          <a:prstGeom prst="rightBrace">
            <a:avLst>
              <a:gd name="adj1" fmla="val 47673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Group 11"/>
          <p:cNvGrpSpPr/>
          <p:nvPr/>
        </p:nvGrpSpPr>
        <p:grpSpPr>
          <a:xfrm>
            <a:off x="4969536" y="3630359"/>
            <a:ext cx="2074202" cy="2074202"/>
            <a:chOff x="5277574" y="3330982"/>
            <a:chExt cx="2074202" cy="2074202"/>
          </a:xfrm>
        </p:grpSpPr>
        <p:pic>
          <p:nvPicPr>
            <p:cNvPr id="5" name="Picture 4" descr="D:\Conferences\color-based_tpl_matching\ISVC_folien\bilder\pointingHand_coverHierarchy\avera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7574" y="3330982"/>
              <a:ext cx="2074202" cy="2074202"/>
            </a:xfrm>
            <a:prstGeom prst="rect">
              <a:avLst/>
            </a:prstGeom>
            <a:noFill/>
          </p:spPr>
        </p:pic>
        <p:sp>
          <p:nvSpPr>
            <p:cNvPr id="10" name="Freeform 9"/>
            <p:cNvSpPr/>
            <p:nvPr/>
          </p:nvSpPr>
          <p:spPr bwMode="auto">
            <a:xfrm>
              <a:off x="6016752" y="4069080"/>
              <a:ext cx="594360" cy="621792"/>
            </a:xfrm>
            <a:custGeom>
              <a:avLst/>
              <a:gdLst>
                <a:gd name="connsiteX0" fmla="*/ 0 w 576072"/>
                <a:gd name="connsiteY0" fmla="*/ 64008 h 603504"/>
                <a:gd name="connsiteX1" fmla="*/ 9144 w 576072"/>
                <a:gd name="connsiteY1" fmla="*/ 393192 h 603504"/>
                <a:gd name="connsiteX2" fmla="*/ 109728 w 576072"/>
                <a:gd name="connsiteY2" fmla="*/ 603504 h 603504"/>
                <a:gd name="connsiteX3" fmla="*/ 338328 w 576072"/>
                <a:gd name="connsiteY3" fmla="*/ 603504 h 603504"/>
                <a:gd name="connsiteX4" fmla="*/ 521208 w 576072"/>
                <a:gd name="connsiteY4" fmla="*/ 493776 h 603504"/>
                <a:gd name="connsiteX5" fmla="*/ 576072 w 576072"/>
                <a:gd name="connsiteY5" fmla="*/ 265176 h 603504"/>
                <a:gd name="connsiteX6" fmla="*/ 502920 w 576072"/>
                <a:gd name="connsiteY6" fmla="*/ 54864 h 603504"/>
                <a:gd name="connsiteX7" fmla="*/ 320040 w 576072"/>
                <a:gd name="connsiteY7" fmla="*/ 0 h 603504"/>
                <a:gd name="connsiteX8" fmla="*/ 100584 w 576072"/>
                <a:gd name="connsiteY8" fmla="*/ 82296 h 603504"/>
                <a:gd name="connsiteX9" fmla="*/ 0 w 576072"/>
                <a:gd name="connsiteY9" fmla="*/ 64008 h 603504"/>
                <a:gd name="connsiteX0" fmla="*/ 0 w 576072"/>
                <a:gd name="connsiteY0" fmla="*/ 82296 h 621792"/>
                <a:gd name="connsiteX1" fmla="*/ 9144 w 576072"/>
                <a:gd name="connsiteY1" fmla="*/ 411480 h 621792"/>
                <a:gd name="connsiteX2" fmla="*/ 109728 w 576072"/>
                <a:gd name="connsiteY2" fmla="*/ 621792 h 621792"/>
                <a:gd name="connsiteX3" fmla="*/ 338328 w 576072"/>
                <a:gd name="connsiteY3" fmla="*/ 621792 h 621792"/>
                <a:gd name="connsiteX4" fmla="*/ 521208 w 576072"/>
                <a:gd name="connsiteY4" fmla="*/ 512064 h 621792"/>
                <a:gd name="connsiteX5" fmla="*/ 576072 w 576072"/>
                <a:gd name="connsiteY5" fmla="*/ 283464 h 621792"/>
                <a:gd name="connsiteX6" fmla="*/ 493776 w 576072"/>
                <a:gd name="connsiteY6" fmla="*/ 0 h 621792"/>
                <a:gd name="connsiteX7" fmla="*/ 320040 w 576072"/>
                <a:gd name="connsiteY7" fmla="*/ 18288 h 621792"/>
                <a:gd name="connsiteX8" fmla="*/ 100584 w 576072"/>
                <a:gd name="connsiteY8" fmla="*/ 100584 h 621792"/>
                <a:gd name="connsiteX9" fmla="*/ 0 w 576072"/>
                <a:gd name="connsiteY9" fmla="*/ 82296 h 621792"/>
                <a:gd name="connsiteX0" fmla="*/ 0 w 594360"/>
                <a:gd name="connsiteY0" fmla="*/ 82296 h 621792"/>
                <a:gd name="connsiteX1" fmla="*/ 9144 w 594360"/>
                <a:gd name="connsiteY1" fmla="*/ 411480 h 621792"/>
                <a:gd name="connsiteX2" fmla="*/ 109728 w 594360"/>
                <a:gd name="connsiteY2" fmla="*/ 621792 h 621792"/>
                <a:gd name="connsiteX3" fmla="*/ 338328 w 594360"/>
                <a:gd name="connsiteY3" fmla="*/ 621792 h 621792"/>
                <a:gd name="connsiteX4" fmla="*/ 594360 w 594360"/>
                <a:gd name="connsiteY4" fmla="*/ 493776 h 621792"/>
                <a:gd name="connsiteX5" fmla="*/ 576072 w 594360"/>
                <a:gd name="connsiteY5" fmla="*/ 283464 h 621792"/>
                <a:gd name="connsiteX6" fmla="*/ 493776 w 594360"/>
                <a:gd name="connsiteY6" fmla="*/ 0 h 621792"/>
                <a:gd name="connsiteX7" fmla="*/ 320040 w 594360"/>
                <a:gd name="connsiteY7" fmla="*/ 18288 h 621792"/>
                <a:gd name="connsiteX8" fmla="*/ 100584 w 594360"/>
                <a:gd name="connsiteY8" fmla="*/ 100584 h 621792"/>
                <a:gd name="connsiteX9" fmla="*/ 0 w 594360"/>
                <a:gd name="connsiteY9" fmla="*/ 82296 h 621792"/>
                <a:gd name="connsiteX0" fmla="*/ 0 w 594360"/>
                <a:gd name="connsiteY0" fmla="*/ 82296 h 621792"/>
                <a:gd name="connsiteX1" fmla="*/ 9144 w 594360"/>
                <a:gd name="connsiteY1" fmla="*/ 411480 h 621792"/>
                <a:gd name="connsiteX2" fmla="*/ 109728 w 594360"/>
                <a:gd name="connsiteY2" fmla="*/ 621792 h 621792"/>
                <a:gd name="connsiteX3" fmla="*/ 338328 w 594360"/>
                <a:gd name="connsiteY3" fmla="*/ 621792 h 621792"/>
                <a:gd name="connsiteX4" fmla="*/ 594360 w 594360"/>
                <a:gd name="connsiteY4" fmla="*/ 493776 h 621792"/>
                <a:gd name="connsiteX5" fmla="*/ 576072 w 594360"/>
                <a:gd name="connsiteY5" fmla="*/ 283464 h 621792"/>
                <a:gd name="connsiteX6" fmla="*/ 493776 w 594360"/>
                <a:gd name="connsiteY6" fmla="*/ 0 h 621792"/>
                <a:gd name="connsiteX7" fmla="*/ 320040 w 594360"/>
                <a:gd name="connsiteY7" fmla="*/ 18288 h 621792"/>
                <a:gd name="connsiteX8" fmla="*/ 100584 w 594360"/>
                <a:gd name="connsiteY8" fmla="*/ 100584 h 621792"/>
                <a:gd name="connsiteX9" fmla="*/ 0 w 594360"/>
                <a:gd name="connsiteY9" fmla="*/ 82296 h 621792"/>
                <a:gd name="connsiteX0" fmla="*/ 0 w 594360"/>
                <a:gd name="connsiteY0" fmla="*/ 82296 h 621792"/>
                <a:gd name="connsiteX1" fmla="*/ 9144 w 594360"/>
                <a:gd name="connsiteY1" fmla="*/ 411480 h 621792"/>
                <a:gd name="connsiteX2" fmla="*/ 109728 w 594360"/>
                <a:gd name="connsiteY2" fmla="*/ 621792 h 621792"/>
                <a:gd name="connsiteX3" fmla="*/ 338328 w 594360"/>
                <a:gd name="connsiteY3" fmla="*/ 576072 h 621792"/>
                <a:gd name="connsiteX4" fmla="*/ 594360 w 594360"/>
                <a:gd name="connsiteY4" fmla="*/ 493776 h 621792"/>
                <a:gd name="connsiteX5" fmla="*/ 576072 w 594360"/>
                <a:gd name="connsiteY5" fmla="*/ 283464 h 621792"/>
                <a:gd name="connsiteX6" fmla="*/ 493776 w 594360"/>
                <a:gd name="connsiteY6" fmla="*/ 0 h 621792"/>
                <a:gd name="connsiteX7" fmla="*/ 320040 w 594360"/>
                <a:gd name="connsiteY7" fmla="*/ 18288 h 621792"/>
                <a:gd name="connsiteX8" fmla="*/ 100584 w 594360"/>
                <a:gd name="connsiteY8" fmla="*/ 100584 h 621792"/>
                <a:gd name="connsiteX9" fmla="*/ 0 w 594360"/>
                <a:gd name="connsiteY9" fmla="*/ 82296 h 621792"/>
                <a:gd name="connsiteX0" fmla="*/ 0 w 594360"/>
                <a:gd name="connsiteY0" fmla="*/ 82296 h 621792"/>
                <a:gd name="connsiteX1" fmla="*/ 64008 w 594360"/>
                <a:gd name="connsiteY1" fmla="*/ 411480 h 621792"/>
                <a:gd name="connsiteX2" fmla="*/ 109728 w 594360"/>
                <a:gd name="connsiteY2" fmla="*/ 621792 h 621792"/>
                <a:gd name="connsiteX3" fmla="*/ 338328 w 594360"/>
                <a:gd name="connsiteY3" fmla="*/ 576072 h 621792"/>
                <a:gd name="connsiteX4" fmla="*/ 594360 w 594360"/>
                <a:gd name="connsiteY4" fmla="*/ 493776 h 621792"/>
                <a:gd name="connsiteX5" fmla="*/ 576072 w 594360"/>
                <a:gd name="connsiteY5" fmla="*/ 283464 h 621792"/>
                <a:gd name="connsiteX6" fmla="*/ 493776 w 594360"/>
                <a:gd name="connsiteY6" fmla="*/ 0 h 621792"/>
                <a:gd name="connsiteX7" fmla="*/ 320040 w 594360"/>
                <a:gd name="connsiteY7" fmla="*/ 18288 h 621792"/>
                <a:gd name="connsiteX8" fmla="*/ 100584 w 594360"/>
                <a:gd name="connsiteY8" fmla="*/ 100584 h 621792"/>
                <a:gd name="connsiteX9" fmla="*/ 0 w 594360"/>
                <a:gd name="connsiteY9" fmla="*/ 82296 h 62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4360" h="621792">
                  <a:moveTo>
                    <a:pt x="0" y="82296"/>
                  </a:moveTo>
                  <a:lnTo>
                    <a:pt x="64008" y="411480"/>
                  </a:lnTo>
                  <a:lnTo>
                    <a:pt x="109728" y="621792"/>
                  </a:lnTo>
                  <a:lnTo>
                    <a:pt x="338328" y="576072"/>
                  </a:lnTo>
                  <a:cubicBezTo>
                    <a:pt x="423672" y="533400"/>
                    <a:pt x="490728" y="481584"/>
                    <a:pt x="594360" y="493776"/>
                  </a:cubicBezTo>
                  <a:lnTo>
                    <a:pt x="576072" y="283464"/>
                  </a:lnTo>
                  <a:lnTo>
                    <a:pt x="493776" y="0"/>
                  </a:lnTo>
                  <a:lnTo>
                    <a:pt x="320040" y="18288"/>
                  </a:lnTo>
                  <a:lnTo>
                    <a:pt x="100584" y="100584"/>
                  </a:lnTo>
                  <a:lnTo>
                    <a:pt x="0" y="82296"/>
                  </a:lnTo>
                  <a:close/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5576889" y="3630359"/>
              <a:ext cx="1466849" cy="1459706"/>
            </a:xfrm>
            <a:custGeom>
              <a:avLst/>
              <a:gdLst>
                <a:gd name="connsiteX0" fmla="*/ 488156 w 1438275"/>
                <a:gd name="connsiteY0" fmla="*/ 92868 h 1464468"/>
                <a:gd name="connsiteX1" fmla="*/ 485775 w 1438275"/>
                <a:gd name="connsiteY1" fmla="*/ 478631 h 1464468"/>
                <a:gd name="connsiteX2" fmla="*/ 397669 w 1438275"/>
                <a:gd name="connsiteY2" fmla="*/ 542925 h 1464468"/>
                <a:gd name="connsiteX3" fmla="*/ 0 w 1438275"/>
                <a:gd name="connsiteY3" fmla="*/ 616743 h 1464468"/>
                <a:gd name="connsiteX4" fmla="*/ 130969 w 1438275"/>
                <a:gd name="connsiteY4" fmla="*/ 992981 h 1464468"/>
                <a:gd name="connsiteX5" fmla="*/ 511969 w 1438275"/>
                <a:gd name="connsiteY5" fmla="*/ 1019175 h 1464468"/>
                <a:gd name="connsiteX6" fmla="*/ 607219 w 1438275"/>
                <a:gd name="connsiteY6" fmla="*/ 1464468 h 1464468"/>
                <a:gd name="connsiteX7" fmla="*/ 976313 w 1438275"/>
                <a:gd name="connsiteY7" fmla="*/ 1364456 h 1464468"/>
                <a:gd name="connsiteX8" fmla="*/ 1000125 w 1438275"/>
                <a:gd name="connsiteY8" fmla="*/ 988218 h 1464468"/>
                <a:gd name="connsiteX9" fmla="*/ 1438275 w 1438275"/>
                <a:gd name="connsiteY9" fmla="*/ 888206 h 1464468"/>
                <a:gd name="connsiteX10" fmla="*/ 1423988 w 1438275"/>
                <a:gd name="connsiteY10" fmla="*/ 576262 h 1464468"/>
                <a:gd name="connsiteX11" fmla="*/ 1304925 w 1438275"/>
                <a:gd name="connsiteY11" fmla="*/ 457200 h 1464468"/>
                <a:gd name="connsiteX12" fmla="*/ 1002506 w 1438275"/>
                <a:gd name="connsiteY12" fmla="*/ 488156 h 1464468"/>
                <a:gd name="connsiteX13" fmla="*/ 926306 w 1438275"/>
                <a:gd name="connsiteY13" fmla="*/ 376237 h 1464468"/>
                <a:gd name="connsiteX14" fmla="*/ 923925 w 1438275"/>
                <a:gd name="connsiteY14" fmla="*/ 71437 h 1464468"/>
                <a:gd name="connsiteX15" fmla="*/ 812006 w 1438275"/>
                <a:gd name="connsiteY15" fmla="*/ 0 h 1464468"/>
                <a:gd name="connsiteX16" fmla="*/ 488156 w 1438275"/>
                <a:gd name="connsiteY16" fmla="*/ 92868 h 1464468"/>
                <a:gd name="connsiteX0" fmla="*/ 488156 w 1478756"/>
                <a:gd name="connsiteY0" fmla="*/ 92868 h 1464468"/>
                <a:gd name="connsiteX1" fmla="*/ 485775 w 1478756"/>
                <a:gd name="connsiteY1" fmla="*/ 478631 h 1464468"/>
                <a:gd name="connsiteX2" fmla="*/ 397669 w 1478756"/>
                <a:gd name="connsiteY2" fmla="*/ 542925 h 1464468"/>
                <a:gd name="connsiteX3" fmla="*/ 0 w 1478756"/>
                <a:gd name="connsiteY3" fmla="*/ 616743 h 1464468"/>
                <a:gd name="connsiteX4" fmla="*/ 130969 w 1478756"/>
                <a:gd name="connsiteY4" fmla="*/ 992981 h 1464468"/>
                <a:gd name="connsiteX5" fmla="*/ 511969 w 1478756"/>
                <a:gd name="connsiteY5" fmla="*/ 1019175 h 1464468"/>
                <a:gd name="connsiteX6" fmla="*/ 607219 w 1478756"/>
                <a:gd name="connsiteY6" fmla="*/ 1464468 h 1464468"/>
                <a:gd name="connsiteX7" fmla="*/ 976313 w 1478756"/>
                <a:gd name="connsiteY7" fmla="*/ 1364456 h 1464468"/>
                <a:gd name="connsiteX8" fmla="*/ 1000125 w 1478756"/>
                <a:gd name="connsiteY8" fmla="*/ 988218 h 1464468"/>
                <a:gd name="connsiteX9" fmla="*/ 1478756 w 1478756"/>
                <a:gd name="connsiteY9" fmla="*/ 873919 h 1464468"/>
                <a:gd name="connsiteX10" fmla="*/ 1423988 w 1478756"/>
                <a:gd name="connsiteY10" fmla="*/ 576262 h 1464468"/>
                <a:gd name="connsiteX11" fmla="*/ 1304925 w 1478756"/>
                <a:gd name="connsiteY11" fmla="*/ 457200 h 1464468"/>
                <a:gd name="connsiteX12" fmla="*/ 1002506 w 1478756"/>
                <a:gd name="connsiteY12" fmla="*/ 488156 h 1464468"/>
                <a:gd name="connsiteX13" fmla="*/ 926306 w 1478756"/>
                <a:gd name="connsiteY13" fmla="*/ 376237 h 1464468"/>
                <a:gd name="connsiteX14" fmla="*/ 923925 w 1478756"/>
                <a:gd name="connsiteY14" fmla="*/ 71437 h 1464468"/>
                <a:gd name="connsiteX15" fmla="*/ 812006 w 1478756"/>
                <a:gd name="connsiteY15" fmla="*/ 0 h 1464468"/>
                <a:gd name="connsiteX16" fmla="*/ 488156 w 1478756"/>
                <a:gd name="connsiteY16" fmla="*/ 92868 h 1464468"/>
                <a:gd name="connsiteX0" fmla="*/ 488156 w 1478756"/>
                <a:gd name="connsiteY0" fmla="*/ 92868 h 1464468"/>
                <a:gd name="connsiteX1" fmla="*/ 485775 w 1478756"/>
                <a:gd name="connsiteY1" fmla="*/ 478631 h 1464468"/>
                <a:gd name="connsiteX2" fmla="*/ 397669 w 1478756"/>
                <a:gd name="connsiteY2" fmla="*/ 542925 h 1464468"/>
                <a:gd name="connsiteX3" fmla="*/ 0 w 1478756"/>
                <a:gd name="connsiteY3" fmla="*/ 616743 h 1464468"/>
                <a:gd name="connsiteX4" fmla="*/ 130969 w 1478756"/>
                <a:gd name="connsiteY4" fmla="*/ 992981 h 1464468"/>
                <a:gd name="connsiteX5" fmla="*/ 511969 w 1478756"/>
                <a:gd name="connsiteY5" fmla="*/ 1019175 h 1464468"/>
                <a:gd name="connsiteX6" fmla="*/ 607219 w 1478756"/>
                <a:gd name="connsiteY6" fmla="*/ 1464468 h 1464468"/>
                <a:gd name="connsiteX7" fmla="*/ 976313 w 1478756"/>
                <a:gd name="connsiteY7" fmla="*/ 1364456 h 1464468"/>
                <a:gd name="connsiteX8" fmla="*/ 1000125 w 1478756"/>
                <a:gd name="connsiteY8" fmla="*/ 988218 h 1464468"/>
                <a:gd name="connsiteX9" fmla="*/ 1478756 w 1478756"/>
                <a:gd name="connsiteY9" fmla="*/ 873919 h 1464468"/>
                <a:gd name="connsiteX10" fmla="*/ 1423988 w 1478756"/>
                <a:gd name="connsiteY10" fmla="*/ 576262 h 1464468"/>
                <a:gd name="connsiteX11" fmla="*/ 1347788 w 1478756"/>
                <a:gd name="connsiteY11" fmla="*/ 469106 h 1464468"/>
                <a:gd name="connsiteX12" fmla="*/ 1002506 w 1478756"/>
                <a:gd name="connsiteY12" fmla="*/ 488156 h 1464468"/>
                <a:gd name="connsiteX13" fmla="*/ 926306 w 1478756"/>
                <a:gd name="connsiteY13" fmla="*/ 376237 h 1464468"/>
                <a:gd name="connsiteX14" fmla="*/ 923925 w 1478756"/>
                <a:gd name="connsiteY14" fmla="*/ 71437 h 1464468"/>
                <a:gd name="connsiteX15" fmla="*/ 812006 w 1478756"/>
                <a:gd name="connsiteY15" fmla="*/ 0 h 1464468"/>
                <a:gd name="connsiteX16" fmla="*/ 488156 w 1478756"/>
                <a:gd name="connsiteY16" fmla="*/ 92868 h 1464468"/>
                <a:gd name="connsiteX0" fmla="*/ 488156 w 1478756"/>
                <a:gd name="connsiteY0" fmla="*/ 92868 h 1464468"/>
                <a:gd name="connsiteX1" fmla="*/ 485775 w 1478756"/>
                <a:gd name="connsiteY1" fmla="*/ 478631 h 1464468"/>
                <a:gd name="connsiteX2" fmla="*/ 397669 w 1478756"/>
                <a:gd name="connsiteY2" fmla="*/ 542925 h 1464468"/>
                <a:gd name="connsiteX3" fmla="*/ 0 w 1478756"/>
                <a:gd name="connsiteY3" fmla="*/ 616743 h 1464468"/>
                <a:gd name="connsiteX4" fmla="*/ 130969 w 1478756"/>
                <a:gd name="connsiteY4" fmla="*/ 992981 h 1464468"/>
                <a:gd name="connsiteX5" fmla="*/ 511969 w 1478756"/>
                <a:gd name="connsiteY5" fmla="*/ 1019175 h 1464468"/>
                <a:gd name="connsiteX6" fmla="*/ 607219 w 1478756"/>
                <a:gd name="connsiteY6" fmla="*/ 1464468 h 1464468"/>
                <a:gd name="connsiteX7" fmla="*/ 976313 w 1478756"/>
                <a:gd name="connsiteY7" fmla="*/ 1364456 h 1464468"/>
                <a:gd name="connsiteX8" fmla="*/ 1000125 w 1478756"/>
                <a:gd name="connsiteY8" fmla="*/ 988218 h 1464468"/>
                <a:gd name="connsiteX9" fmla="*/ 1478756 w 1478756"/>
                <a:gd name="connsiteY9" fmla="*/ 873919 h 1464468"/>
                <a:gd name="connsiteX10" fmla="*/ 1423988 w 1478756"/>
                <a:gd name="connsiteY10" fmla="*/ 576262 h 1464468"/>
                <a:gd name="connsiteX11" fmla="*/ 1347788 w 1478756"/>
                <a:gd name="connsiteY11" fmla="*/ 469106 h 1464468"/>
                <a:gd name="connsiteX12" fmla="*/ 1002506 w 1478756"/>
                <a:gd name="connsiteY12" fmla="*/ 488156 h 1464468"/>
                <a:gd name="connsiteX13" fmla="*/ 942975 w 1478756"/>
                <a:gd name="connsiteY13" fmla="*/ 371475 h 1464468"/>
                <a:gd name="connsiteX14" fmla="*/ 923925 w 1478756"/>
                <a:gd name="connsiteY14" fmla="*/ 71437 h 1464468"/>
                <a:gd name="connsiteX15" fmla="*/ 812006 w 1478756"/>
                <a:gd name="connsiteY15" fmla="*/ 0 h 1464468"/>
                <a:gd name="connsiteX16" fmla="*/ 488156 w 1478756"/>
                <a:gd name="connsiteY16" fmla="*/ 92868 h 1464468"/>
                <a:gd name="connsiteX0" fmla="*/ 488156 w 1478756"/>
                <a:gd name="connsiteY0" fmla="*/ 92868 h 1464468"/>
                <a:gd name="connsiteX1" fmla="*/ 485775 w 1478756"/>
                <a:gd name="connsiteY1" fmla="*/ 478631 h 1464468"/>
                <a:gd name="connsiteX2" fmla="*/ 397669 w 1478756"/>
                <a:gd name="connsiteY2" fmla="*/ 542925 h 1464468"/>
                <a:gd name="connsiteX3" fmla="*/ 0 w 1478756"/>
                <a:gd name="connsiteY3" fmla="*/ 616743 h 1464468"/>
                <a:gd name="connsiteX4" fmla="*/ 130969 w 1478756"/>
                <a:gd name="connsiteY4" fmla="*/ 992981 h 1464468"/>
                <a:gd name="connsiteX5" fmla="*/ 511969 w 1478756"/>
                <a:gd name="connsiteY5" fmla="*/ 1019175 h 1464468"/>
                <a:gd name="connsiteX6" fmla="*/ 607219 w 1478756"/>
                <a:gd name="connsiteY6" fmla="*/ 1464468 h 1464468"/>
                <a:gd name="connsiteX7" fmla="*/ 976313 w 1478756"/>
                <a:gd name="connsiteY7" fmla="*/ 1364456 h 1464468"/>
                <a:gd name="connsiteX8" fmla="*/ 1000125 w 1478756"/>
                <a:gd name="connsiteY8" fmla="*/ 988218 h 1464468"/>
                <a:gd name="connsiteX9" fmla="*/ 1478756 w 1478756"/>
                <a:gd name="connsiteY9" fmla="*/ 873919 h 1464468"/>
                <a:gd name="connsiteX10" fmla="*/ 1423988 w 1478756"/>
                <a:gd name="connsiteY10" fmla="*/ 576262 h 1464468"/>
                <a:gd name="connsiteX11" fmla="*/ 1347788 w 1478756"/>
                <a:gd name="connsiteY11" fmla="*/ 469106 h 1464468"/>
                <a:gd name="connsiteX12" fmla="*/ 1014412 w 1478756"/>
                <a:gd name="connsiteY12" fmla="*/ 488156 h 1464468"/>
                <a:gd name="connsiteX13" fmla="*/ 942975 w 1478756"/>
                <a:gd name="connsiteY13" fmla="*/ 371475 h 1464468"/>
                <a:gd name="connsiteX14" fmla="*/ 923925 w 1478756"/>
                <a:gd name="connsiteY14" fmla="*/ 71437 h 1464468"/>
                <a:gd name="connsiteX15" fmla="*/ 812006 w 1478756"/>
                <a:gd name="connsiteY15" fmla="*/ 0 h 1464468"/>
                <a:gd name="connsiteX16" fmla="*/ 488156 w 1478756"/>
                <a:gd name="connsiteY16" fmla="*/ 92868 h 1464468"/>
                <a:gd name="connsiteX0" fmla="*/ 488156 w 1478756"/>
                <a:gd name="connsiteY0" fmla="*/ 92868 h 1464468"/>
                <a:gd name="connsiteX1" fmla="*/ 485775 w 1478756"/>
                <a:gd name="connsiteY1" fmla="*/ 478631 h 1464468"/>
                <a:gd name="connsiteX2" fmla="*/ 397669 w 1478756"/>
                <a:gd name="connsiteY2" fmla="*/ 542925 h 1464468"/>
                <a:gd name="connsiteX3" fmla="*/ 0 w 1478756"/>
                <a:gd name="connsiteY3" fmla="*/ 616743 h 1464468"/>
                <a:gd name="connsiteX4" fmla="*/ 130969 w 1478756"/>
                <a:gd name="connsiteY4" fmla="*/ 992981 h 1464468"/>
                <a:gd name="connsiteX5" fmla="*/ 511969 w 1478756"/>
                <a:gd name="connsiteY5" fmla="*/ 1019175 h 1464468"/>
                <a:gd name="connsiteX6" fmla="*/ 607219 w 1478756"/>
                <a:gd name="connsiteY6" fmla="*/ 1464468 h 1464468"/>
                <a:gd name="connsiteX7" fmla="*/ 976313 w 1478756"/>
                <a:gd name="connsiteY7" fmla="*/ 1364456 h 1464468"/>
                <a:gd name="connsiteX8" fmla="*/ 1000125 w 1478756"/>
                <a:gd name="connsiteY8" fmla="*/ 988218 h 1464468"/>
                <a:gd name="connsiteX9" fmla="*/ 1478756 w 1478756"/>
                <a:gd name="connsiteY9" fmla="*/ 873919 h 1464468"/>
                <a:gd name="connsiteX10" fmla="*/ 1423988 w 1478756"/>
                <a:gd name="connsiteY10" fmla="*/ 576262 h 1464468"/>
                <a:gd name="connsiteX11" fmla="*/ 1347788 w 1478756"/>
                <a:gd name="connsiteY11" fmla="*/ 469106 h 1464468"/>
                <a:gd name="connsiteX12" fmla="*/ 1014412 w 1478756"/>
                <a:gd name="connsiteY12" fmla="*/ 488156 h 1464468"/>
                <a:gd name="connsiteX13" fmla="*/ 942975 w 1478756"/>
                <a:gd name="connsiteY13" fmla="*/ 371475 h 1464468"/>
                <a:gd name="connsiteX14" fmla="*/ 923925 w 1478756"/>
                <a:gd name="connsiteY14" fmla="*/ 71437 h 1464468"/>
                <a:gd name="connsiteX15" fmla="*/ 854868 w 1478756"/>
                <a:gd name="connsiteY15" fmla="*/ 0 h 1464468"/>
                <a:gd name="connsiteX16" fmla="*/ 488156 w 1478756"/>
                <a:gd name="connsiteY16" fmla="*/ 92868 h 1464468"/>
                <a:gd name="connsiteX0" fmla="*/ 488156 w 1478756"/>
                <a:gd name="connsiteY0" fmla="*/ 92868 h 1464468"/>
                <a:gd name="connsiteX1" fmla="*/ 473869 w 1478756"/>
                <a:gd name="connsiteY1" fmla="*/ 452437 h 1464468"/>
                <a:gd name="connsiteX2" fmla="*/ 397669 w 1478756"/>
                <a:gd name="connsiteY2" fmla="*/ 542925 h 1464468"/>
                <a:gd name="connsiteX3" fmla="*/ 0 w 1478756"/>
                <a:gd name="connsiteY3" fmla="*/ 616743 h 1464468"/>
                <a:gd name="connsiteX4" fmla="*/ 130969 w 1478756"/>
                <a:gd name="connsiteY4" fmla="*/ 992981 h 1464468"/>
                <a:gd name="connsiteX5" fmla="*/ 511969 w 1478756"/>
                <a:gd name="connsiteY5" fmla="*/ 1019175 h 1464468"/>
                <a:gd name="connsiteX6" fmla="*/ 607219 w 1478756"/>
                <a:gd name="connsiteY6" fmla="*/ 1464468 h 1464468"/>
                <a:gd name="connsiteX7" fmla="*/ 976313 w 1478756"/>
                <a:gd name="connsiteY7" fmla="*/ 1364456 h 1464468"/>
                <a:gd name="connsiteX8" fmla="*/ 1000125 w 1478756"/>
                <a:gd name="connsiteY8" fmla="*/ 988218 h 1464468"/>
                <a:gd name="connsiteX9" fmla="*/ 1478756 w 1478756"/>
                <a:gd name="connsiteY9" fmla="*/ 873919 h 1464468"/>
                <a:gd name="connsiteX10" fmla="*/ 1423988 w 1478756"/>
                <a:gd name="connsiteY10" fmla="*/ 576262 h 1464468"/>
                <a:gd name="connsiteX11" fmla="*/ 1347788 w 1478756"/>
                <a:gd name="connsiteY11" fmla="*/ 469106 h 1464468"/>
                <a:gd name="connsiteX12" fmla="*/ 1014412 w 1478756"/>
                <a:gd name="connsiteY12" fmla="*/ 488156 h 1464468"/>
                <a:gd name="connsiteX13" fmla="*/ 942975 w 1478756"/>
                <a:gd name="connsiteY13" fmla="*/ 371475 h 1464468"/>
                <a:gd name="connsiteX14" fmla="*/ 923925 w 1478756"/>
                <a:gd name="connsiteY14" fmla="*/ 71437 h 1464468"/>
                <a:gd name="connsiteX15" fmla="*/ 854868 w 1478756"/>
                <a:gd name="connsiteY15" fmla="*/ 0 h 1464468"/>
                <a:gd name="connsiteX16" fmla="*/ 488156 w 1478756"/>
                <a:gd name="connsiteY16" fmla="*/ 92868 h 1464468"/>
                <a:gd name="connsiteX0" fmla="*/ 488156 w 1478756"/>
                <a:gd name="connsiteY0" fmla="*/ 92868 h 1464468"/>
                <a:gd name="connsiteX1" fmla="*/ 473869 w 1478756"/>
                <a:gd name="connsiteY1" fmla="*/ 452437 h 1464468"/>
                <a:gd name="connsiteX2" fmla="*/ 390525 w 1478756"/>
                <a:gd name="connsiteY2" fmla="*/ 533400 h 1464468"/>
                <a:gd name="connsiteX3" fmla="*/ 0 w 1478756"/>
                <a:gd name="connsiteY3" fmla="*/ 616743 h 1464468"/>
                <a:gd name="connsiteX4" fmla="*/ 130969 w 1478756"/>
                <a:gd name="connsiteY4" fmla="*/ 992981 h 1464468"/>
                <a:gd name="connsiteX5" fmla="*/ 511969 w 1478756"/>
                <a:gd name="connsiteY5" fmla="*/ 1019175 h 1464468"/>
                <a:gd name="connsiteX6" fmla="*/ 607219 w 1478756"/>
                <a:gd name="connsiteY6" fmla="*/ 1464468 h 1464468"/>
                <a:gd name="connsiteX7" fmla="*/ 976313 w 1478756"/>
                <a:gd name="connsiteY7" fmla="*/ 1364456 h 1464468"/>
                <a:gd name="connsiteX8" fmla="*/ 1000125 w 1478756"/>
                <a:gd name="connsiteY8" fmla="*/ 988218 h 1464468"/>
                <a:gd name="connsiteX9" fmla="*/ 1478756 w 1478756"/>
                <a:gd name="connsiteY9" fmla="*/ 873919 h 1464468"/>
                <a:gd name="connsiteX10" fmla="*/ 1423988 w 1478756"/>
                <a:gd name="connsiteY10" fmla="*/ 576262 h 1464468"/>
                <a:gd name="connsiteX11" fmla="*/ 1347788 w 1478756"/>
                <a:gd name="connsiteY11" fmla="*/ 469106 h 1464468"/>
                <a:gd name="connsiteX12" fmla="*/ 1014412 w 1478756"/>
                <a:gd name="connsiteY12" fmla="*/ 488156 h 1464468"/>
                <a:gd name="connsiteX13" fmla="*/ 942975 w 1478756"/>
                <a:gd name="connsiteY13" fmla="*/ 371475 h 1464468"/>
                <a:gd name="connsiteX14" fmla="*/ 923925 w 1478756"/>
                <a:gd name="connsiteY14" fmla="*/ 71437 h 1464468"/>
                <a:gd name="connsiteX15" fmla="*/ 854868 w 1478756"/>
                <a:gd name="connsiteY15" fmla="*/ 0 h 1464468"/>
                <a:gd name="connsiteX16" fmla="*/ 488156 w 1478756"/>
                <a:gd name="connsiteY16" fmla="*/ 92868 h 1464468"/>
                <a:gd name="connsiteX0" fmla="*/ 483393 w 1473993"/>
                <a:gd name="connsiteY0" fmla="*/ 92868 h 1464468"/>
                <a:gd name="connsiteX1" fmla="*/ 469106 w 1473993"/>
                <a:gd name="connsiteY1" fmla="*/ 452437 h 1464468"/>
                <a:gd name="connsiteX2" fmla="*/ 385762 w 1473993"/>
                <a:gd name="connsiteY2" fmla="*/ 533400 h 1464468"/>
                <a:gd name="connsiteX3" fmla="*/ 0 w 1473993"/>
                <a:gd name="connsiteY3" fmla="*/ 609600 h 1464468"/>
                <a:gd name="connsiteX4" fmla="*/ 126206 w 1473993"/>
                <a:gd name="connsiteY4" fmla="*/ 992981 h 1464468"/>
                <a:gd name="connsiteX5" fmla="*/ 507206 w 1473993"/>
                <a:gd name="connsiteY5" fmla="*/ 1019175 h 1464468"/>
                <a:gd name="connsiteX6" fmla="*/ 602456 w 1473993"/>
                <a:gd name="connsiteY6" fmla="*/ 1464468 h 1464468"/>
                <a:gd name="connsiteX7" fmla="*/ 971550 w 1473993"/>
                <a:gd name="connsiteY7" fmla="*/ 1364456 h 1464468"/>
                <a:gd name="connsiteX8" fmla="*/ 995362 w 1473993"/>
                <a:gd name="connsiteY8" fmla="*/ 988218 h 1464468"/>
                <a:gd name="connsiteX9" fmla="*/ 1473993 w 1473993"/>
                <a:gd name="connsiteY9" fmla="*/ 873919 h 1464468"/>
                <a:gd name="connsiteX10" fmla="*/ 1419225 w 1473993"/>
                <a:gd name="connsiteY10" fmla="*/ 576262 h 1464468"/>
                <a:gd name="connsiteX11" fmla="*/ 1343025 w 1473993"/>
                <a:gd name="connsiteY11" fmla="*/ 469106 h 1464468"/>
                <a:gd name="connsiteX12" fmla="*/ 1009649 w 1473993"/>
                <a:gd name="connsiteY12" fmla="*/ 488156 h 1464468"/>
                <a:gd name="connsiteX13" fmla="*/ 938212 w 1473993"/>
                <a:gd name="connsiteY13" fmla="*/ 371475 h 1464468"/>
                <a:gd name="connsiteX14" fmla="*/ 919162 w 1473993"/>
                <a:gd name="connsiteY14" fmla="*/ 71437 h 1464468"/>
                <a:gd name="connsiteX15" fmla="*/ 850105 w 1473993"/>
                <a:gd name="connsiteY15" fmla="*/ 0 h 1464468"/>
                <a:gd name="connsiteX16" fmla="*/ 483393 w 1473993"/>
                <a:gd name="connsiteY16" fmla="*/ 92868 h 1464468"/>
                <a:gd name="connsiteX0" fmla="*/ 483393 w 1473993"/>
                <a:gd name="connsiteY0" fmla="*/ 92868 h 1464468"/>
                <a:gd name="connsiteX1" fmla="*/ 469106 w 1473993"/>
                <a:gd name="connsiteY1" fmla="*/ 452437 h 1464468"/>
                <a:gd name="connsiteX2" fmla="*/ 385762 w 1473993"/>
                <a:gd name="connsiteY2" fmla="*/ 533400 h 1464468"/>
                <a:gd name="connsiteX3" fmla="*/ 0 w 1473993"/>
                <a:gd name="connsiteY3" fmla="*/ 609600 h 1464468"/>
                <a:gd name="connsiteX4" fmla="*/ 126206 w 1473993"/>
                <a:gd name="connsiteY4" fmla="*/ 992981 h 1464468"/>
                <a:gd name="connsiteX5" fmla="*/ 507206 w 1473993"/>
                <a:gd name="connsiteY5" fmla="*/ 1019175 h 1464468"/>
                <a:gd name="connsiteX6" fmla="*/ 602456 w 1473993"/>
                <a:gd name="connsiteY6" fmla="*/ 1464468 h 1464468"/>
                <a:gd name="connsiteX7" fmla="*/ 971550 w 1473993"/>
                <a:gd name="connsiteY7" fmla="*/ 1364456 h 1464468"/>
                <a:gd name="connsiteX8" fmla="*/ 995362 w 1473993"/>
                <a:gd name="connsiteY8" fmla="*/ 988218 h 1464468"/>
                <a:gd name="connsiteX9" fmla="*/ 1473993 w 1473993"/>
                <a:gd name="connsiteY9" fmla="*/ 873919 h 1464468"/>
                <a:gd name="connsiteX10" fmla="*/ 1419225 w 1473993"/>
                <a:gd name="connsiteY10" fmla="*/ 576262 h 1464468"/>
                <a:gd name="connsiteX11" fmla="*/ 1343025 w 1473993"/>
                <a:gd name="connsiteY11" fmla="*/ 469106 h 1464468"/>
                <a:gd name="connsiteX12" fmla="*/ 1009649 w 1473993"/>
                <a:gd name="connsiteY12" fmla="*/ 488156 h 1464468"/>
                <a:gd name="connsiteX13" fmla="*/ 938212 w 1473993"/>
                <a:gd name="connsiteY13" fmla="*/ 371475 h 1464468"/>
                <a:gd name="connsiteX14" fmla="*/ 919162 w 1473993"/>
                <a:gd name="connsiteY14" fmla="*/ 71437 h 1464468"/>
                <a:gd name="connsiteX15" fmla="*/ 850105 w 1473993"/>
                <a:gd name="connsiteY15" fmla="*/ 0 h 1464468"/>
                <a:gd name="connsiteX16" fmla="*/ 483393 w 1473993"/>
                <a:gd name="connsiteY16" fmla="*/ 92868 h 1464468"/>
                <a:gd name="connsiteX0" fmla="*/ 483393 w 1473993"/>
                <a:gd name="connsiteY0" fmla="*/ 92868 h 1464468"/>
                <a:gd name="connsiteX1" fmla="*/ 469106 w 1473993"/>
                <a:gd name="connsiteY1" fmla="*/ 452437 h 1464468"/>
                <a:gd name="connsiteX2" fmla="*/ 385762 w 1473993"/>
                <a:gd name="connsiteY2" fmla="*/ 533400 h 1464468"/>
                <a:gd name="connsiteX3" fmla="*/ 0 w 1473993"/>
                <a:gd name="connsiteY3" fmla="*/ 609600 h 1464468"/>
                <a:gd name="connsiteX4" fmla="*/ 126206 w 1473993"/>
                <a:gd name="connsiteY4" fmla="*/ 992981 h 1464468"/>
                <a:gd name="connsiteX5" fmla="*/ 507206 w 1473993"/>
                <a:gd name="connsiteY5" fmla="*/ 1019175 h 1464468"/>
                <a:gd name="connsiteX6" fmla="*/ 602456 w 1473993"/>
                <a:gd name="connsiteY6" fmla="*/ 1464468 h 1464468"/>
                <a:gd name="connsiteX7" fmla="*/ 971550 w 1473993"/>
                <a:gd name="connsiteY7" fmla="*/ 1364456 h 1464468"/>
                <a:gd name="connsiteX8" fmla="*/ 995362 w 1473993"/>
                <a:gd name="connsiteY8" fmla="*/ 988218 h 1464468"/>
                <a:gd name="connsiteX9" fmla="*/ 1473993 w 1473993"/>
                <a:gd name="connsiteY9" fmla="*/ 873919 h 1464468"/>
                <a:gd name="connsiteX10" fmla="*/ 1419225 w 1473993"/>
                <a:gd name="connsiteY10" fmla="*/ 576262 h 1464468"/>
                <a:gd name="connsiteX11" fmla="*/ 1343025 w 1473993"/>
                <a:gd name="connsiteY11" fmla="*/ 469106 h 1464468"/>
                <a:gd name="connsiteX12" fmla="*/ 1009649 w 1473993"/>
                <a:gd name="connsiteY12" fmla="*/ 488156 h 1464468"/>
                <a:gd name="connsiteX13" fmla="*/ 938212 w 1473993"/>
                <a:gd name="connsiteY13" fmla="*/ 371475 h 1464468"/>
                <a:gd name="connsiteX14" fmla="*/ 919162 w 1473993"/>
                <a:gd name="connsiteY14" fmla="*/ 71437 h 1464468"/>
                <a:gd name="connsiteX15" fmla="*/ 850105 w 1473993"/>
                <a:gd name="connsiteY15" fmla="*/ 0 h 1464468"/>
                <a:gd name="connsiteX16" fmla="*/ 483393 w 1473993"/>
                <a:gd name="connsiteY16" fmla="*/ 92868 h 1464468"/>
                <a:gd name="connsiteX0" fmla="*/ 483393 w 1473993"/>
                <a:gd name="connsiteY0" fmla="*/ 92868 h 1464468"/>
                <a:gd name="connsiteX1" fmla="*/ 469106 w 1473993"/>
                <a:gd name="connsiteY1" fmla="*/ 452437 h 1464468"/>
                <a:gd name="connsiteX2" fmla="*/ 385762 w 1473993"/>
                <a:gd name="connsiteY2" fmla="*/ 533400 h 1464468"/>
                <a:gd name="connsiteX3" fmla="*/ 0 w 1473993"/>
                <a:gd name="connsiteY3" fmla="*/ 609600 h 1464468"/>
                <a:gd name="connsiteX4" fmla="*/ 126206 w 1473993"/>
                <a:gd name="connsiteY4" fmla="*/ 992981 h 1464468"/>
                <a:gd name="connsiteX5" fmla="*/ 507206 w 1473993"/>
                <a:gd name="connsiteY5" fmla="*/ 1019175 h 1464468"/>
                <a:gd name="connsiteX6" fmla="*/ 602456 w 1473993"/>
                <a:gd name="connsiteY6" fmla="*/ 1464468 h 1464468"/>
                <a:gd name="connsiteX7" fmla="*/ 971550 w 1473993"/>
                <a:gd name="connsiteY7" fmla="*/ 1364456 h 1464468"/>
                <a:gd name="connsiteX8" fmla="*/ 995362 w 1473993"/>
                <a:gd name="connsiteY8" fmla="*/ 988218 h 1464468"/>
                <a:gd name="connsiteX9" fmla="*/ 1473993 w 1473993"/>
                <a:gd name="connsiteY9" fmla="*/ 873919 h 1464468"/>
                <a:gd name="connsiteX10" fmla="*/ 1419225 w 1473993"/>
                <a:gd name="connsiteY10" fmla="*/ 576262 h 1464468"/>
                <a:gd name="connsiteX11" fmla="*/ 1343025 w 1473993"/>
                <a:gd name="connsiteY11" fmla="*/ 469106 h 1464468"/>
                <a:gd name="connsiteX12" fmla="*/ 1009649 w 1473993"/>
                <a:gd name="connsiteY12" fmla="*/ 488156 h 1464468"/>
                <a:gd name="connsiteX13" fmla="*/ 938212 w 1473993"/>
                <a:gd name="connsiteY13" fmla="*/ 371475 h 1464468"/>
                <a:gd name="connsiteX14" fmla="*/ 919162 w 1473993"/>
                <a:gd name="connsiteY14" fmla="*/ 71437 h 1464468"/>
                <a:gd name="connsiteX15" fmla="*/ 850105 w 1473993"/>
                <a:gd name="connsiteY15" fmla="*/ 0 h 1464468"/>
                <a:gd name="connsiteX16" fmla="*/ 483393 w 1473993"/>
                <a:gd name="connsiteY16" fmla="*/ 92868 h 1464468"/>
                <a:gd name="connsiteX0" fmla="*/ 483393 w 1473993"/>
                <a:gd name="connsiteY0" fmla="*/ 92868 h 1464468"/>
                <a:gd name="connsiteX1" fmla="*/ 469106 w 1473993"/>
                <a:gd name="connsiteY1" fmla="*/ 452437 h 1464468"/>
                <a:gd name="connsiteX2" fmla="*/ 385762 w 1473993"/>
                <a:gd name="connsiteY2" fmla="*/ 533400 h 1464468"/>
                <a:gd name="connsiteX3" fmla="*/ 0 w 1473993"/>
                <a:gd name="connsiteY3" fmla="*/ 609600 h 1464468"/>
                <a:gd name="connsiteX4" fmla="*/ 126206 w 1473993"/>
                <a:gd name="connsiteY4" fmla="*/ 992981 h 1464468"/>
                <a:gd name="connsiteX5" fmla="*/ 495300 w 1473993"/>
                <a:gd name="connsiteY5" fmla="*/ 1042987 h 1464468"/>
                <a:gd name="connsiteX6" fmla="*/ 602456 w 1473993"/>
                <a:gd name="connsiteY6" fmla="*/ 1464468 h 1464468"/>
                <a:gd name="connsiteX7" fmla="*/ 971550 w 1473993"/>
                <a:gd name="connsiteY7" fmla="*/ 1364456 h 1464468"/>
                <a:gd name="connsiteX8" fmla="*/ 995362 w 1473993"/>
                <a:gd name="connsiteY8" fmla="*/ 988218 h 1464468"/>
                <a:gd name="connsiteX9" fmla="*/ 1473993 w 1473993"/>
                <a:gd name="connsiteY9" fmla="*/ 873919 h 1464468"/>
                <a:gd name="connsiteX10" fmla="*/ 1419225 w 1473993"/>
                <a:gd name="connsiteY10" fmla="*/ 576262 h 1464468"/>
                <a:gd name="connsiteX11" fmla="*/ 1343025 w 1473993"/>
                <a:gd name="connsiteY11" fmla="*/ 469106 h 1464468"/>
                <a:gd name="connsiteX12" fmla="*/ 1009649 w 1473993"/>
                <a:gd name="connsiteY12" fmla="*/ 488156 h 1464468"/>
                <a:gd name="connsiteX13" fmla="*/ 938212 w 1473993"/>
                <a:gd name="connsiteY13" fmla="*/ 371475 h 1464468"/>
                <a:gd name="connsiteX14" fmla="*/ 919162 w 1473993"/>
                <a:gd name="connsiteY14" fmla="*/ 71437 h 1464468"/>
                <a:gd name="connsiteX15" fmla="*/ 850105 w 1473993"/>
                <a:gd name="connsiteY15" fmla="*/ 0 h 1464468"/>
                <a:gd name="connsiteX16" fmla="*/ 483393 w 1473993"/>
                <a:gd name="connsiteY16" fmla="*/ 92868 h 1464468"/>
                <a:gd name="connsiteX0" fmla="*/ 483393 w 1473993"/>
                <a:gd name="connsiteY0" fmla="*/ 92868 h 1464468"/>
                <a:gd name="connsiteX1" fmla="*/ 469106 w 1473993"/>
                <a:gd name="connsiteY1" fmla="*/ 452437 h 1464468"/>
                <a:gd name="connsiteX2" fmla="*/ 385762 w 1473993"/>
                <a:gd name="connsiteY2" fmla="*/ 533400 h 1464468"/>
                <a:gd name="connsiteX3" fmla="*/ 0 w 1473993"/>
                <a:gd name="connsiteY3" fmla="*/ 609600 h 1464468"/>
                <a:gd name="connsiteX4" fmla="*/ 126206 w 1473993"/>
                <a:gd name="connsiteY4" fmla="*/ 992981 h 1464468"/>
                <a:gd name="connsiteX5" fmla="*/ 511969 w 1473993"/>
                <a:gd name="connsiteY5" fmla="*/ 1009650 h 1464468"/>
                <a:gd name="connsiteX6" fmla="*/ 602456 w 1473993"/>
                <a:gd name="connsiteY6" fmla="*/ 1464468 h 1464468"/>
                <a:gd name="connsiteX7" fmla="*/ 971550 w 1473993"/>
                <a:gd name="connsiteY7" fmla="*/ 1364456 h 1464468"/>
                <a:gd name="connsiteX8" fmla="*/ 995362 w 1473993"/>
                <a:gd name="connsiteY8" fmla="*/ 988218 h 1464468"/>
                <a:gd name="connsiteX9" fmla="*/ 1473993 w 1473993"/>
                <a:gd name="connsiteY9" fmla="*/ 873919 h 1464468"/>
                <a:gd name="connsiteX10" fmla="*/ 1419225 w 1473993"/>
                <a:gd name="connsiteY10" fmla="*/ 576262 h 1464468"/>
                <a:gd name="connsiteX11" fmla="*/ 1343025 w 1473993"/>
                <a:gd name="connsiteY11" fmla="*/ 469106 h 1464468"/>
                <a:gd name="connsiteX12" fmla="*/ 1009649 w 1473993"/>
                <a:gd name="connsiteY12" fmla="*/ 488156 h 1464468"/>
                <a:gd name="connsiteX13" fmla="*/ 938212 w 1473993"/>
                <a:gd name="connsiteY13" fmla="*/ 371475 h 1464468"/>
                <a:gd name="connsiteX14" fmla="*/ 919162 w 1473993"/>
                <a:gd name="connsiteY14" fmla="*/ 71437 h 1464468"/>
                <a:gd name="connsiteX15" fmla="*/ 850105 w 1473993"/>
                <a:gd name="connsiteY15" fmla="*/ 0 h 1464468"/>
                <a:gd name="connsiteX16" fmla="*/ 483393 w 1473993"/>
                <a:gd name="connsiteY16" fmla="*/ 92868 h 1464468"/>
                <a:gd name="connsiteX0" fmla="*/ 483393 w 1473993"/>
                <a:gd name="connsiteY0" fmla="*/ 92868 h 1464468"/>
                <a:gd name="connsiteX1" fmla="*/ 469106 w 1473993"/>
                <a:gd name="connsiteY1" fmla="*/ 452437 h 1464468"/>
                <a:gd name="connsiteX2" fmla="*/ 385762 w 1473993"/>
                <a:gd name="connsiteY2" fmla="*/ 533400 h 1464468"/>
                <a:gd name="connsiteX3" fmla="*/ 0 w 1473993"/>
                <a:gd name="connsiteY3" fmla="*/ 609600 h 1464468"/>
                <a:gd name="connsiteX4" fmla="*/ 126206 w 1473993"/>
                <a:gd name="connsiteY4" fmla="*/ 992981 h 1464468"/>
                <a:gd name="connsiteX5" fmla="*/ 488156 w 1473993"/>
                <a:gd name="connsiteY5" fmla="*/ 1035844 h 1464468"/>
                <a:gd name="connsiteX6" fmla="*/ 602456 w 1473993"/>
                <a:gd name="connsiteY6" fmla="*/ 1464468 h 1464468"/>
                <a:gd name="connsiteX7" fmla="*/ 971550 w 1473993"/>
                <a:gd name="connsiteY7" fmla="*/ 1364456 h 1464468"/>
                <a:gd name="connsiteX8" fmla="*/ 995362 w 1473993"/>
                <a:gd name="connsiteY8" fmla="*/ 988218 h 1464468"/>
                <a:gd name="connsiteX9" fmla="*/ 1473993 w 1473993"/>
                <a:gd name="connsiteY9" fmla="*/ 873919 h 1464468"/>
                <a:gd name="connsiteX10" fmla="*/ 1419225 w 1473993"/>
                <a:gd name="connsiteY10" fmla="*/ 576262 h 1464468"/>
                <a:gd name="connsiteX11" fmla="*/ 1343025 w 1473993"/>
                <a:gd name="connsiteY11" fmla="*/ 469106 h 1464468"/>
                <a:gd name="connsiteX12" fmla="*/ 1009649 w 1473993"/>
                <a:gd name="connsiteY12" fmla="*/ 488156 h 1464468"/>
                <a:gd name="connsiteX13" fmla="*/ 938212 w 1473993"/>
                <a:gd name="connsiteY13" fmla="*/ 371475 h 1464468"/>
                <a:gd name="connsiteX14" fmla="*/ 919162 w 1473993"/>
                <a:gd name="connsiteY14" fmla="*/ 71437 h 1464468"/>
                <a:gd name="connsiteX15" fmla="*/ 850105 w 1473993"/>
                <a:gd name="connsiteY15" fmla="*/ 0 h 1464468"/>
                <a:gd name="connsiteX16" fmla="*/ 483393 w 1473993"/>
                <a:gd name="connsiteY16" fmla="*/ 92868 h 1464468"/>
                <a:gd name="connsiteX0" fmla="*/ 483393 w 1473993"/>
                <a:gd name="connsiteY0" fmla="*/ 92868 h 1464468"/>
                <a:gd name="connsiteX1" fmla="*/ 469106 w 1473993"/>
                <a:gd name="connsiteY1" fmla="*/ 452437 h 1464468"/>
                <a:gd name="connsiteX2" fmla="*/ 385762 w 1473993"/>
                <a:gd name="connsiteY2" fmla="*/ 533400 h 1464468"/>
                <a:gd name="connsiteX3" fmla="*/ 0 w 1473993"/>
                <a:gd name="connsiteY3" fmla="*/ 609600 h 1464468"/>
                <a:gd name="connsiteX4" fmla="*/ 126206 w 1473993"/>
                <a:gd name="connsiteY4" fmla="*/ 992981 h 1464468"/>
                <a:gd name="connsiteX5" fmla="*/ 488156 w 1473993"/>
                <a:gd name="connsiteY5" fmla="*/ 1035844 h 1464468"/>
                <a:gd name="connsiteX6" fmla="*/ 602456 w 1473993"/>
                <a:gd name="connsiteY6" fmla="*/ 1464468 h 1464468"/>
                <a:gd name="connsiteX7" fmla="*/ 971550 w 1473993"/>
                <a:gd name="connsiteY7" fmla="*/ 1364456 h 1464468"/>
                <a:gd name="connsiteX8" fmla="*/ 995362 w 1473993"/>
                <a:gd name="connsiteY8" fmla="*/ 988218 h 1464468"/>
                <a:gd name="connsiteX9" fmla="*/ 1473993 w 1473993"/>
                <a:gd name="connsiteY9" fmla="*/ 873919 h 1464468"/>
                <a:gd name="connsiteX10" fmla="*/ 1419225 w 1473993"/>
                <a:gd name="connsiteY10" fmla="*/ 576262 h 1464468"/>
                <a:gd name="connsiteX11" fmla="*/ 1343025 w 1473993"/>
                <a:gd name="connsiteY11" fmla="*/ 469106 h 1464468"/>
                <a:gd name="connsiteX12" fmla="*/ 1009649 w 1473993"/>
                <a:gd name="connsiteY12" fmla="*/ 488156 h 1464468"/>
                <a:gd name="connsiteX13" fmla="*/ 938212 w 1473993"/>
                <a:gd name="connsiteY13" fmla="*/ 371475 h 1464468"/>
                <a:gd name="connsiteX14" fmla="*/ 919162 w 1473993"/>
                <a:gd name="connsiteY14" fmla="*/ 71437 h 1464468"/>
                <a:gd name="connsiteX15" fmla="*/ 850105 w 1473993"/>
                <a:gd name="connsiteY15" fmla="*/ 0 h 1464468"/>
                <a:gd name="connsiteX16" fmla="*/ 483393 w 1473993"/>
                <a:gd name="connsiteY16" fmla="*/ 92868 h 1464468"/>
                <a:gd name="connsiteX0" fmla="*/ 483393 w 1473993"/>
                <a:gd name="connsiteY0" fmla="*/ 92868 h 1464468"/>
                <a:gd name="connsiteX1" fmla="*/ 469106 w 1473993"/>
                <a:gd name="connsiteY1" fmla="*/ 452437 h 1464468"/>
                <a:gd name="connsiteX2" fmla="*/ 385762 w 1473993"/>
                <a:gd name="connsiteY2" fmla="*/ 533400 h 1464468"/>
                <a:gd name="connsiteX3" fmla="*/ 0 w 1473993"/>
                <a:gd name="connsiteY3" fmla="*/ 609600 h 1464468"/>
                <a:gd name="connsiteX4" fmla="*/ 126206 w 1473993"/>
                <a:gd name="connsiteY4" fmla="*/ 992981 h 1464468"/>
                <a:gd name="connsiteX5" fmla="*/ 500063 w 1473993"/>
                <a:gd name="connsiteY5" fmla="*/ 1033463 h 1464468"/>
                <a:gd name="connsiteX6" fmla="*/ 602456 w 1473993"/>
                <a:gd name="connsiteY6" fmla="*/ 1464468 h 1464468"/>
                <a:gd name="connsiteX7" fmla="*/ 971550 w 1473993"/>
                <a:gd name="connsiteY7" fmla="*/ 1364456 h 1464468"/>
                <a:gd name="connsiteX8" fmla="*/ 995362 w 1473993"/>
                <a:gd name="connsiteY8" fmla="*/ 988218 h 1464468"/>
                <a:gd name="connsiteX9" fmla="*/ 1473993 w 1473993"/>
                <a:gd name="connsiteY9" fmla="*/ 873919 h 1464468"/>
                <a:gd name="connsiteX10" fmla="*/ 1419225 w 1473993"/>
                <a:gd name="connsiteY10" fmla="*/ 576262 h 1464468"/>
                <a:gd name="connsiteX11" fmla="*/ 1343025 w 1473993"/>
                <a:gd name="connsiteY11" fmla="*/ 469106 h 1464468"/>
                <a:gd name="connsiteX12" fmla="*/ 1009649 w 1473993"/>
                <a:gd name="connsiteY12" fmla="*/ 488156 h 1464468"/>
                <a:gd name="connsiteX13" fmla="*/ 938212 w 1473993"/>
                <a:gd name="connsiteY13" fmla="*/ 371475 h 1464468"/>
                <a:gd name="connsiteX14" fmla="*/ 919162 w 1473993"/>
                <a:gd name="connsiteY14" fmla="*/ 71437 h 1464468"/>
                <a:gd name="connsiteX15" fmla="*/ 850105 w 1473993"/>
                <a:gd name="connsiteY15" fmla="*/ 0 h 1464468"/>
                <a:gd name="connsiteX16" fmla="*/ 483393 w 1473993"/>
                <a:gd name="connsiteY16" fmla="*/ 92868 h 1464468"/>
                <a:gd name="connsiteX0" fmla="*/ 483393 w 1473993"/>
                <a:gd name="connsiteY0" fmla="*/ 92868 h 1464468"/>
                <a:gd name="connsiteX1" fmla="*/ 469106 w 1473993"/>
                <a:gd name="connsiteY1" fmla="*/ 452437 h 1464468"/>
                <a:gd name="connsiteX2" fmla="*/ 385762 w 1473993"/>
                <a:gd name="connsiteY2" fmla="*/ 533400 h 1464468"/>
                <a:gd name="connsiteX3" fmla="*/ 0 w 1473993"/>
                <a:gd name="connsiteY3" fmla="*/ 609600 h 1464468"/>
                <a:gd name="connsiteX4" fmla="*/ 126206 w 1473993"/>
                <a:gd name="connsiteY4" fmla="*/ 992981 h 1464468"/>
                <a:gd name="connsiteX5" fmla="*/ 500063 w 1473993"/>
                <a:gd name="connsiteY5" fmla="*/ 1028700 h 1464468"/>
                <a:gd name="connsiteX6" fmla="*/ 602456 w 1473993"/>
                <a:gd name="connsiteY6" fmla="*/ 1464468 h 1464468"/>
                <a:gd name="connsiteX7" fmla="*/ 971550 w 1473993"/>
                <a:gd name="connsiteY7" fmla="*/ 1364456 h 1464468"/>
                <a:gd name="connsiteX8" fmla="*/ 995362 w 1473993"/>
                <a:gd name="connsiteY8" fmla="*/ 988218 h 1464468"/>
                <a:gd name="connsiteX9" fmla="*/ 1473993 w 1473993"/>
                <a:gd name="connsiteY9" fmla="*/ 873919 h 1464468"/>
                <a:gd name="connsiteX10" fmla="*/ 1419225 w 1473993"/>
                <a:gd name="connsiteY10" fmla="*/ 576262 h 1464468"/>
                <a:gd name="connsiteX11" fmla="*/ 1343025 w 1473993"/>
                <a:gd name="connsiteY11" fmla="*/ 469106 h 1464468"/>
                <a:gd name="connsiteX12" fmla="*/ 1009649 w 1473993"/>
                <a:gd name="connsiteY12" fmla="*/ 488156 h 1464468"/>
                <a:gd name="connsiteX13" fmla="*/ 938212 w 1473993"/>
                <a:gd name="connsiteY13" fmla="*/ 371475 h 1464468"/>
                <a:gd name="connsiteX14" fmla="*/ 919162 w 1473993"/>
                <a:gd name="connsiteY14" fmla="*/ 71437 h 1464468"/>
                <a:gd name="connsiteX15" fmla="*/ 850105 w 1473993"/>
                <a:gd name="connsiteY15" fmla="*/ 0 h 1464468"/>
                <a:gd name="connsiteX16" fmla="*/ 483393 w 1473993"/>
                <a:gd name="connsiteY16" fmla="*/ 92868 h 1464468"/>
                <a:gd name="connsiteX0" fmla="*/ 483393 w 1473993"/>
                <a:gd name="connsiteY0" fmla="*/ 92868 h 1464468"/>
                <a:gd name="connsiteX1" fmla="*/ 469106 w 1473993"/>
                <a:gd name="connsiteY1" fmla="*/ 452437 h 1464468"/>
                <a:gd name="connsiteX2" fmla="*/ 385762 w 1473993"/>
                <a:gd name="connsiteY2" fmla="*/ 533400 h 1464468"/>
                <a:gd name="connsiteX3" fmla="*/ 0 w 1473993"/>
                <a:gd name="connsiteY3" fmla="*/ 609600 h 1464468"/>
                <a:gd name="connsiteX4" fmla="*/ 126206 w 1473993"/>
                <a:gd name="connsiteY4" fmla="*/ 992981 h 1464468"/>
                <a:gd name="connsiteX5" fmla="*/ 500063 w 1473993"/>
                <a:gd name="connsiteY5" fmla="*/ 1028700 h 1464468"/>
                <a:gd name="connsiteX6" fmla="*/ 602456 w 1473993"/>
                <a:gd name="connsiteY6" fmla="*/ 1464468 h 1464468"/>
                <a:gd name="connsiteX7" fmla="*/ 971550 w 1473993"/>
                <a:gd name="connsiteY7" fmla="*/ 1364456 h 1464468"/>
                <a:gd name="connsiteX8" fmla="*/ 995362 w 1473993"/>
                <a:gd name="connsiteY8" fmla="*/ 988218 h 1464468"/>
                <a:gd name="connsiteX9" fmla="*/ 1473993 w 1473993"/>
                <a:gd name="connsiteY9" fmla="*/ 873919 h 1464468"/>
                <a:gd name="connsiteX10" fmla="*/ 1419225 w 1473993"/>
                <a:gd name="connsiteY10" fmla="*/ 576262 h 1464468"/>
                <a:gd name="connsiteX11" fmla="*/ 1343025 w 1473993"/>
                <a:gd name="connsiteY11" fmla="*/ 469106 h 1464468"/>
                <a:gd name="connsiteX12" fmla="*/ 1009649 w 1473993"/>
                <a:gd name="connsiteY12" fmla="*/ 488156 h 1464468"/>
                <a:gd name="connsiteX13" fmla="*/ 938212 w 1473993"/>
                <a:gd name="connsiteY13" fmla="*/ 371475 h 1464468"/>
                <a:gd name="connsiteX14" fmla="*/ 919162 w 1473993"/>
                <a:gd name="connsiteY14" fmla="*/ 71437 h 1464468"/>
                <a:gd name="connsiteX15" fmla="*/ 850105 w 1473993"/>
                <a:gd name="connsiteY15" fmla="*/ 0 h 1464468"/>
                <a:gd name="connsiteX16" fmla="*/ 483393 w 1473993"/>
                <a:gd name="connsiteY16" fmla="*/ 92868 h 1464468"/>
                <a:gd name="connsiteX0" fmla="*/ 483393 w 1473993"/>
                <a:gd name="connsiteY0" fmla="*/ 92868 h 1464468"/>
                <a:gd name="connsiteX1" fmla="*/ 469106 w 1473993"/>
                <a:gd name="connsiteY1" fmla="*/ 452437 h 1464468"/>
                <a:gd name="connsiteX2" fmla="*/ 385762 w 1473993"/>
                <a:gd name="connsiteY2" fmla="*/ 533400 h 1464468"/>
                <a:gd name="connsiteX3" fmla="*/ 0 w 1473993"/>
                <a:gd name="connsiteY3" fmla="*/ 609600 h 1464468"/>
                <a:gd name="connsiteX4" fmla="*/ 126206 w 1473993"/>
                <a:gd name="connsiteY4" fmla="*/ 992981 h 1464468"/>
                <a:gd name="connsiteX5" fmla="*/ 500063 w 1473993"/>
                <a:gd name="connsiteY5" fmla="*/ 1028700 h 1464468"/>
                <a:gd name="connsiteX6" fmla="*/ 602456 w 1473993"/>
                <a:gd name="connsiteY6" fmla="*/ 1464468 h 1464468"/>
                <a:gd name="connsiteX7" fmla="*/ 971550 w 1473993"/>
                <a:gd name="connsiteY7" fmla="*/ 1364456 h 1464468"/>
                <a:gd name="connsiteX8" fmla="*/ 995362 w 1473993"/>
                <a:gd name="connsiteY8" fmla="*/ 988218 h 1464468"/>
                <a:gd name="connsiteX9" fmla="*/ 1473993 w 1473993"/>
                <a:gd name="connsiteY9" fmla="*/ 873919 h 1464468"/>
                <a:gd name="connsiteX10" fmla="*/ 1419225 w 1473993"/>
                <a:gd name="connsiteY10" fmla="*/ 576262 h 1464468"/>
                <a:gd name="connsiteX11" fmla="*/ 1343025 w 1473993"/>
                <a:gd name="connsiteY11" fmla="*/ 469106 h 1464468"/>
                <a:gd name="connsiteX12" fmla="*/ 1009649 w 1473993"/>
                <a:gd name="connsiteY12" fmla="*/ 488156 h 1464468"/>
                <a:gd name="connsiteX13" fmla="*/ 938212 w 1473993"/>
                <a:gd name="connsiteY13" fmla="*/ 371475 h 1464468"/>
                <a:gd name="connsiteX14" fmla="*/ 919162 w 1473993"/>
                <a:gd name="connsiteY14" fmla="*/ 71437 h 1464468"/>
                <a:gd name="connsiteX15" fmla="*/ 850105 w 1473993"/>
                <a:gd name="connsiteY15" fmla="*/ 0 h 1464468"/>
                <a:gd name="connsiteX16" fmla="*/ 483393 w 1473993"/>
                <a:gd name="connsiteY16" fmla="*/ 92868 h 1464468"/>
                <a:gd name="connsiteX0" fmla="*/ 483393 w 1473993"/>
                <a:gd name="connsiteY0" fmla="*/ 92868 h 1464468"/>
                <a:gd name="connsiteX1" fmla="*/ 469106 w 1473993"/>
                <a:gd name="connsiteY1" fmla="*/ 452437 h 1464468"/>
                <a:gd name="connsiteX2" fmla="*/ 385762 w 1473993"/>
                <a:gd name="connsiteY2" fmla="*/ 533400 h 1464468"/>
                <a:gd name="connsiteX3" fmla="*/ 0 w 1473993"/>
                <a:gd name="connsiteY3" fmla="*/ 609600 h 1464468"/>
                <a:gd name="connsiteX4" fmla="*/ 126206 w 1473993"/>
                <a:gd name="connsiteY4" fmla="*/ 992981 h 1464468"/>
                <a:gd name="connsiteX5" fmla="*/ 500063 w 1473993"/>
                <a:gd name="connsiteY5" fmla="*/ 1028700 h 1464468"/>
                <a:gd name="connsiteX6" fmla="*/ 602456 w 1473993"/>
                <a:gd name="connsiteY6" fmla="*/ 1464468 h 1464468"/>
                <a:gd name="connsiteX7" fmla="*/ 971550 w 1473993"/>
                <a:gd name="connsiteY7" fmla="*/ 1364456 h 1464468"/>
                <a:gd name="connsiteX8" fmla="*/ 995362 w 1473993"/>
                <a:gd name="connsiteY8" fmla="*/ 988218 h 1464468"/>
                <a:gd name="connsiteX9" fmla="*/ 1473993 w 1473993"/>
                <a:gd name="connsiteY9" fmla="*/ 873919 h 1464468"/>
                <a:gd name="connsiteX10" fmla="*/ 1419225 w 1473993"/>
                <a:gd name="connsiteY10" fmla="*/ 576262 h 1464468"/>
                <a:gd name="connsiteX11" fmla="*/ 1343025 w 1473993"/>
                <a:gd name="connsiteY11" fmla="*/ 469106 h 1464468"/>
                <a:gd name="connsiteX12" fmla="*/ 1009649 w 1473993"/>
                <a:gd name="connsiteY12" fmla="*/ 488156 h 1464468"/>
                <a:gd name="connsiteX13" fmla="*/ 938212 w 1473993"/>
                <a:gd name="connsiteY13" fmla="*/ 371475 h 1464468"/>
                <a:gd name="connsiteX14" fmla="*/ 919162 w 1473993"/>
                <a:gd name="connsiteY14" fmla="*/ 71437 h 1464468"/>
                <a:gd name="connsiteX15" fmla="*/ 850105 w 1473993"/>
                <a:gd name="connsiteY15" fmla="*/ 0 h 1464468"/>
                <a:gd name="connsiteX16" fmla="*/ 483393 w 1473993"/>
                <a:gd name="connsiteY16" fmla="*/ 92868 h 1464468"/>
                <a:gd name="connsiteX0" fmla="*/ 483393 w 1473993"/>
                <a:gd name="connsiteY0" fmla="*/ 92868 h 1464468"/>
                <a:gd name="connsiteX1" fmla="*/ 469106 w 1473993"/>
                <a:gd name="connsiteY1" fmla="*/ 452437 h 1464468"/>
                <a:gd name="connsiteX2" fmla="*/ 385762 w 1473993"/>
                <a:gd name="connsiteY2" fmla="*/ 533400 h 1464468"/>
                <a:gd name="connsiteX3" fmla="*/ 0 w 1473993"/>
                <a:gd name="connsiteY3" fmla="*/ 609600 h 1464468"/>
                <a:gd name="connsiteX4" fmla="*/ 126206 w 1473993"/>
                <a:gd name="connsiteY4" fmla="*/ 992981 h 1464468"/>
                <a:gd name="connsiteX5" fmla="*/ 500063 w 1473993"/>
                <a:gd name="connsiteY5" fmla="*/ 1028700 h 1464468"/>
                <a:gd name="connsiteX6" fmla="*/ 602456 w 1473993"/>
                <a:gd name="connsiteY6" fmla="*/ 1464468 h 1464468"/>
                <a:gd name="connsiteX7" fmla="*/ 971550 w 1473993"/>
                <a:gd name="connsiteY7" fmla="*/ 1364456 h 1464468"/>
                <a:gd name="connsiteX8" fmla="*/ 995362 w 1473993"/>
                <a:gd name="connsiteY8" fmla="*/ 988218 h 1464468"/>
                <a:gd name="connsiteX9" fmla="*/ 1473993 w 1473993"/>
                <a:gd name="connsiteY9" fmla="*/ 873919 h 1464468"/>
                <a:gd name="connsiteX10" fmla="*/ 1419225 w 1473993"/>
                <a:gd name="connsiteY10" fmla="*/ 576262 h 1464468"/>
                <a:gd name="connsiteX11" fmla="*/ 1343025 w 1473993"/>
                <a:gd name="connsiteY11" fmla="*/ 469106 h 1464468"/>
                <a:gd name="connsiteX12" fmla="*/ 1009649 w 1473993"/>
                <a:gd name="connsiteY12" fmla="*/ 488156 h 1464468"/>
                <a:gd name="connsiteX13" fmla="*/ 938212 w 1473993"/>
                <a:gd name="connsiteY13" fmla="*/ 371475 h 1464468"/>
                <a:gd name="connsiteX14" fmla="*/ 919162 w 1473993"/>
                <a:gd name="connsiteY14" fmla="*/ 71437 h 1464468"/>
                <a:gd name="connsiteX15" fmla="*/ 850105 w 1473993"/>
                <a:gd name="connsiteY15" fmla="*/ 0 h 1464468"/>
                <a:gd name="connsiteX16" fmla="*/ 483393 w 1473993"/>
                <a:gd name="connsiteY16" fmla="*/ 92868 h 1464468"/>
                <a:gd name="connsiteX0" fmla="*/ 483393 w 1473993"/>
                <a:gd name="connsiteY0" fmla="*/ 92868 h 1464468"/>
                <a:gd name="connsiteX1" fmla="*/ 469106 w 1473993"/>
                <a:gd name="connsiteY1" fmla="*/ 452437 h 1464468"/>
                <a:gd name="connsiteX2" fmla="*/ 385762 w 1473993"/>
                <a:gd name="connsiteY2" fmla="*/ 533400 h 1464468"/>
                <a:gd name="connsiteX3" fmla="*/ 0 w 1473993"/>
                <a:gd name="connsiteY3" fmla="*/ 609600 h 1464468"/>
                <a:gd name="connsiteX4" fmla="*/ 126206 w 1473993"/>
                <a:gd name="connsiteY4" fmla="*/ 992981 h 1464468"/>
                <a:gd name="connsiteX5" fmla="*/ 500063 w 1473993"/>
                <a:gd name="connsiteY5" fmla="*/ 1028700 h 1464468"/>
                <a:gd name="connsiteX6" fmla="*/ 602456 w 1473993"/>
                <a:gd name="connsiteY6" fmla="*/ 1464468 h 1464468"/>
                <a:gd name="connsiteX7" fmla="*/ 971550 w 1473993"/>
                <a:gd name="connsiteY7" fmla="*/ 1364456 h 1464468"/>
                <a:gd name="connsiteX8" fmla="*/ 995362 w 1473993"/>
                <a:gd name="connsiteY8" fmla="*/ 988218 h 1464468"/>
                <a:gd name="connsiteX9" fmla="*/ 1473993 w 1473993"/>
                <a:gd name="connsiteY9" fmla="*/ 873919 h 1464468"/>
                <a:gd name="connsiteX10" fmla="*/ 1419225 w 1473993"/>
                <a:gd name="connsiteY10" fmla="*/ 576262 h 1464468"/>
                <a:gd name="connsiteX11" fmla="*/ 1343025 w 1473993"/>
                <a:gd name="connsiteY11" fmla="*/ 469106 h 1464468"/>
                <a:gd name="connsiteX12" fmla="*/ 1009649 w 1473993"/>
                <a:gd name="connsiteY12" fmla="*/ 488156 h 1464468"/>
                <a:gd name="connsiteX13" fmla="*/ 938212 w 1473993"/>
                <a:gd name="connsiteY13" fmla="*/ 371475 h 1464468"/>
                <a:gd name="connsiteX14" fmla="*/ 919162 w 1473993"/>
                <a:gd name="connsiteY14" fmla="*/ 71437 h 1464468"/>
                <a:gd name="connsiteX15" fmla="*/ 850105 w 1473993"/>
                <a:gd name="connsiteY15" fmla="*/ 0 h 1464468"/>
                <a:gd name="connsiteX16" fmla="*/ 483393 w 1473993"/>
                <a:gd name="connsiteY16" fmla="*/ 92868 h 1464468"/>
                <a:gd name="connsiteX0" fmla="*/ 483393 w 1473993"/>
                <a:gd name="connsiteY0" fmla="*/ 92868 h 1452562"/>
                <a:gd name="connsiteX1" fmla="*/ 469106 w 1473993"/>
                <a:gd name="connsiteY1" fmla="*/ 452437 h 1452562"/>
                <a:gd name="connsiteX2" fmla="*/ 385762 w 1473993"/>
                <a:gd name="connsiteY2" fmla="*/ 533400 h 1452562"/>
                <a:gd name="connsiteX3" fmla="*/ 0 w 1473993"/>
                <a:gd name="connsiteY3" fmla="*/ 609600 h 1452562"/>
                <a:gd name="connsiteX4" fmla="*/ 126206 w 1473993"/>
                <a:gd name="connsiteY4" fmla="*/ 992981 h 1452562"/>
                <a:gd name="connsiteX5" fmla="*/ 500063 w 1473993"/>
                <a:gd name="connsiteY5" fmla="*/ 1028700 h 1452562"/>
                <a:gd name="connsiteX6" fmla="*/ 602456 w 1473993"/>
                <a:gd name="connsiteY6" fmla="*/ 1452562 h 1452562"/>
                <a:gd name="connsiteX7" fmla="*/ 971550 w 1473993"/>
                <a:gd name="connsiteY7" fmla="*/ 1364456 h 1452562"/>
                <a:gd name="connsiteX8" fmla="*/ 995362 w 1473993"/>
                <a:gd name="connsiteY8" fmla="*/ 988218 h 1452562"/>
                <a:gd name="connsiteX9" fmla="*/ 1473993 w 1473993"/>
                <a:gd name="connsiteY9" fmla="*/ 873919 h 1452562"/>
                <a:gd name="connsiteX10" fmla="*/ 1419225 w 1473993"/>
                <a:gd name="connsiteY10" fmla="*/ 576262 h 1452562"/>
                <a:gd name="connsiteX11" fmla="*/ 1343025 w 1473993"/>
                <a:gd name="connsiteY11" fmla="*/ 469106 h 1452562"/>
                <a:gd name="connsiteX12" fmla="*/ 1009649 w 1473993"/>
                <a:gd name="connsiteY12" fmla="*/ 488156 h 1452562"/>
                <a:gd name="connsiteX13" fmla="*/ 938212 w 1473993"/>
                <a:gd name="connsiteY13" fmla="*/ 371475 h 1452562"/>
                <a:gd name="connsiteX14" fmla="*/ 919162 w 1473993"/>
                <a:gd name="connsiteY14" fmla="*/ 71437 h 1452562"/>
                <a:gd name="connsiteX15" fmla="*/ 850105 w 1473993"/>
                <a:gd name="connsiteY15" fmla="*/ 0 h 1452562"/>
                <a:gd name="connsiteX16" fmla="*/ 483393 w 1473993"/>
                <a:gd name="connsiteY16" fmla="*/ 92868 h 1452562"/>
                <a:gd name="connsiteX0" fmla="*/ 483393 w 1473993"/>
                <a:gd name="connsiteY0" fmla="*/ 92868 h 1459706"/>
                <a:gd name="connsiteX1" fmla="*/ 469106 w 1473993"/>
                <a:gd name="connsiteY1" fmla="*/ 452437 h 1459706"/>
                <a:gd name="connsiteX2" fmla="*/ 385762 w 1473993"/>
                <a:gd name="connsiteY2" fmla="*/ 533400 h 1459706"/>
                <a:gd name="connsiteX3" fmla="*/ 0 w 1473993"/>
                <a:gd name="connsiteY3" fmla="*/ 609600 h 1459706"/>
                <a:gd name="connsiteX4" fmla="*/ 126206 w 1473993"/>
                <a:gd name="connsiteY4" fmla="*/ 992981 h 1459706"/>
                <a:gd name="connsiteX5" fmla="*/ 500063 w 1473993"/>
                <a:gd name="connsiteY5" fmla="*/ 1028700 h 1459706"/>
                <a:gd name="connsiteX6" fmla="*/ 597694 w 1473993"/>
                <a:gd name="connsiteY6" fmla="*/ 1459706 h 1459706"/>
                <a:gd name="connsiteX7" fmla="*/ 971550 w 1473993"/>
                <a:gd name="connsiteY7" fmla="*/ 1364456 h 1459706"/>
                <a:gd name="connsiteX8" fmla="*/ 995362 w 1473993"/>
                <a:gd name="connsiteY8" fmla="*/ 988218 h 1459706"/>
                <a:gd name="connsiteX9" fmla="*/ 1473993 w 1473993"/>
                <a:gd name="connsiteY9" fmla="*/ 873919 h 1459706"/>
                <a:gd name="connsiteX10" fmla="*/ 1419225 w 1473993"/>
                <a:gd name="connsiteY10" fmla="*/ 576262 h 1459706"/>
                <a:gd name="connsiteX11" fmla="*/ 1343025 w 1473993"/>
                <a:gd name="connsiteY11" fmla="*/ 469106 h 1459706"/>
                <a:gd name="connsiteX12" fmla="*/ 1009649 w 1473993"/>
                <a:gd name="connsiteY12" fmla="*/ 488156 h 1459706"/>
                <a:gd name="connsiteX13" fmla="*/ 938212 w 1473993"/>
                <a:gd name="connsiteY13" fmla="*/ 371475 h 1459706"/>
                <a:gd name="connsiteX14" fmla="*/ 919162 w 1473993"/>
                <a:gd name="connsiteY14" fmla="*/ 71437 h 1459706"/>
                <a:gd name="connsiteX15" fmla="*/ 850105 w 1473993"/>
                <a:gd name="connsiteY15" fmla="*/ 0 h 1459706"/>
                <a:gd name="connsiteX16" fmla="*/ 483393 w 1473993"/>
                <a:gd name="connsiteY16" fmla="*/ 92868 h 1459706"/>
                <a:gd name="connsiteX0" fmla="*/ 483393 w 1473993"/>
                <a:gd name="connsiteY0" fmla="*/ 92868 h 1459706"/>
                <a:gd name="connsiteX1" fmla="*/ 469106 w 1473993"/>
                <a:gd name="connsiteY1" fmla="*/ 452437 h 1459706"/>
                <a:gd name="connsiteX2" fmla="*/ 385762 w 1473993"/>
                <a:gd name="connsiteY2" fmla="*/ 533400 h 1459706"/>
                <a:gd name="connsiteX3" fmla="*/ 0 w 1473993"/>
                <a:gd name="connsiteY3" fmla="*/ 609600 h 1459706"/>
                <a:gd name="connsiteX4" fmla="*/ 126206 w 1473993"/>
                <a:gd name="connsiteY4" fmla="*/ 992981 h 1459706"/>
                <a:gd name="connsiteX5" fmla="*/ 500063 w 1473993"/>
                <a:gd name="connsiteY5" fmla="*/ 1028700 h 1459706"/>
                <a:gd name="connsiteX6" fmla="*/ 597694 w 1473993"/>
                <a:gd name="connsiteY6" fmla="*/ 1459706 h 1459706"/>
                <a:gd name="connsiteX7" fmla="*/ 971550 w 1473993"/>
                <a:gd name="connsiteY7" fmla="*/ 1364456 h 1459706"/>
                <a:gd name="connsiteX8" fmla="*/ 995362 w 1473993"/>
                <a:gd name="connsiteY8" fmla="*/ 988218 h 1459706"/>
                <a:gd name="connsiteX9" fmla="*/ 1473993 w 1473993"/>
                <a:gd name="connsiteY9" fmla="*/ 873919 h 1459706"/>
                <a:gd name="connsiteX10" fmla="*/ 1419225 w 1473993"/>
                <a:gd name="connsiteY10" fmla="*/ 576262 h 1459706"/>
                <a:gd name="connsiteX11" fmla="*/ 1343025 w 1473993"/>
                <a:gd name="connsiteY11" fmla="*/ 469106 h 1459706"/>
                <a:gd name="connsiteX12" fmla="*/ 1009649 w 1473993"/>
                <a:gd name="connsiteY12" fmla="*/ 488156 h 1459706"/>
                <a:gd name="connsiteX13" fmla="*/ 938212 w 1473993"/>
                <a:gd name="connsiteY13" fmla="*/ 371475 h 1459706"/>
                <a:gd name="connsiteX14" fmla="*/ 919162 w 1473993"/>
                <a:gd name="connsiteY14" fmla="*/ 71437 h 1459706"/>
                <a:gd name="connsiteX15" fmla="*/ 850105 w 1473993"/>
                <a:gd name="connsiteY15" fmla="*/ 0 h 1459706"/>
                <a:gd name="connsiteX16" fmla="*/ 483393 w 1473993"/>
                <a:gd name="connsiteY16" fmla="*/ 92868 h 1459706"/>
                <a:gd name="connsiteX0" fmla="*/ 483393 w 1473993"/>
                <a:gd name="connsiteY0" fmla="*/ 92868 h 1459706"/>
                <a:gd name="connsiteX1" fmla="*/ 469106 w 1473993"/>
                <a:gd name="connsiteY1" fmla="*/ 452437 h 1459706"/>
                <a:gd name="connsiteX2" fmla="*/ 385762 w 1473993"/>
                <a:gd name="connsiteY2" fmla="*/ 533400 h 1459706"/>
                <a:gd name="connsiteX3" fmla="*/ 0 w 1473993"/>
                <a:gd name="connsiteY3" fmla="*/ 609600 h 1459706"/>
                <a:gd name="connsiteX4" fmla="*/ 126206 w 1473993"/>
                <a:gd name="connsiteY4" fmla="*/ 992981 h 1459706"/>
                <a:gd name="connsiteX5" fmla="*/ 500063 w 1473993"/>
                <a:gd name="connsiteY5" fmla="*/ 1028700 h 1459706"/>
                <a:gd name="connsiteX6" fmla="*/ 597694 w 1473993"/>
                <a:gd name="connsiteY6" fmla="*/ 1459706 h 1459706"/>
                <a:gd name="connsiteX7" fmla="*/ 971550 w 1473993"/>
                <a:gd name="connsiteY7" fmla="*/ 1364456 h 1459706"/>
                <a:gd name="connsiteX8" fmla="*/ 1000125 w 1473993"/>
                <a:gd name="connsiteY8" fmla="*/ 973931 h 1459706"/>
                <a:gd name="connsiteX9" fmla="*/ 1473993 w 1473993"/>
                <a:gd name="connsiteY9" fmla="*/ 873919 h 1459706"/>
                <a:gd name="connsiteX10" fmla="*/ 1419225 w 1473993"/>
                <a:gd name="connsiteY10" fmla="*/ 576262 h 1459706"/>
                <a:gd name="connsiteX11" fmla="*/ 1343025 w 1473993"/>
                <a:gd name="connsiteY11" fmla="*/ 469106 h 1459706"/>
                <a:gd name="connsiteX12" fmla="*/ 1009649 w 1473993"/>
                <a:gd name="connsiteY12" fmla="*/ 488156 h 1459706"/>
                <a:gd name="connsiteX13" fmla="*/ 938212 w 1473993"/>
                <a:gd name="connsiteY13" fmla="*/ 371475 h 1459706"/>
                <a:gd name="connsiteX14" fmla="*/ 919162 w 1473993"/>
                <a:gd name="connsiteY14" fmla="*/ 71437 h 1459706"/>
                <a:gd name="connsiteX15" fmla="*/ 850105 w 1473993"/>
                <a:gd name="connsiteY15" fmla="*/ 0 h 1459706"/>
                <a:gd name="connsiteX16" fmla="*/ 483393 w 1473993"/>
                <a:gd name="connsiteY16" fmla="*/ 92868 h 1459706"/>
                <a:gd name="connsiteX0" fmla="*/ 483393 w 1473993"/>
                <a:gd name="connsiteY0" fmla="*/ 92868 h 1459706"/>
                <a:gd name="connsiteX1" fmla="*/ 469106 w 1473993"/>
                <a:gd name="connsiteY1" fmla="*/ 452437 h 1459706"/>
                <a:gd name="connsiteX2" fmla="*/ 385762 w 1473993"/>
                <a:gd name="connsiteY2" fmla="*/ 533400 h 1459706"/>
                <a:gd name="connsiteX3" fmla="*/ 0 w 1473993"/>
                <a:gd name="connsiteY3" fmla="*/ 609600 h 1459706"/>
                <a:gd name="connsiteX4" fmla="*/ 126206 w 1473993"/>
                <a:gd name="connsiteY4" fmla="*/ 992981 h 1459706"/>
                <a:gd name="connsiteX5" fmla="*/ 500063 w 1473993"/>
                <a:gd name="connsiteY5" fmla="*/ 1028700 h 1459706"/>
                <a:gd name="connsiteX6" fmla="*/ 597694 w 1473993"/>
                <a:gd name="connsiteY6" fmla="*/ 1459706 h 1459706"/>
                <a:gd name="connsiteX7" fmla="*/ 971550 w 1473993"/>
                <a:gd name="connsiteY7" fmla="*/ 1364456 h 1459706"/>
                <a:gd name="connsiteX8" fmla="*/ 1000125 w 1473993"/>
                <a:gd name="connsiteY8" fmla="*/ 973931 h 1459706"/>
                <a:gd name="connsiteX9" fmla="*/ 1473993 w 1473993"/>
                <a:gd name="connsiteY9" fmla="*/ 873919 h 1459706"/>
                <a:gd name="connsiteX10" fmla="*/ 1419225 w 1473993"/>
                <a:gd name="connsiteY10" fmla="*/ 576262 h 1459706"/>
                <a:gd name="connsiteX11" fmla="*/ 1343025 w 1473993"/>
                <a:gd name="connsiteY11" fmla="*/ 469106 h 1459706"/>
                <a:gd name="connsiteX12" fmla="*/ 1009649 w 1473993"/>
                <a:gd name="connsiteY12" fmla="*/ 488156 h 1459706"/>
                <a:gd name="connsiteX13" fmla="*/ 938212 w 1473993"/>
                <a:gd name="connsiteY13" fmla="*/ 371475 h 1459706"/>
                <a:gd name="connsiteX14" fmla="*/ 919162 w 1473993"/>
                <a:gd name="connsiteY14" fmla="*/ 71437 h 1459706"/>
                <a:gd name="connsiteX15" fmla="*/ 850105 w 1473993"/>
                <a:gd name="connsiteY15" fmla="*/ 0 h 1459706"/>
                <a:gd name="connsiteX16" fmla="*/ 483393 w 1473993"/>
                <a:gd name="connsiteY16" fmla="*/ 92868 h 1459706"/>
                <a:gd name="connsiteX0" fmla="*/ 483393 w 1445418"/>
                <a:gd name="connsiteY0" fmla="*/ 92868 h 1459706"/>
                <a:gd name="connsiteX1" fmla="*/ 469106 w 1445418"/>
                <a:gd name="connsiteY1" fmla="*/ 452437 h 1459706"/>
                <a:gd name="connsiteX2" fmla="*/ 385762 w 1445418"/>
                <a:gd name="connsiteY2" fmla="*/ 533400 h 1459706"/>
                <a:gd name="connsiteX3" fmla="*/ 0 w 1445418"/>
                <a:gd name="connsiteY3" fmla="*/ 609600 h 1459706"/>
                <a:gd name="connsiteX4" fmla="*/ 126206 w 1445418"/>
                <a:gd name="connsiteY4" fmla="*/ 992981 h 1459706"/>
                <a:gd name="connsiteX5" fmla="*/ 500063 w 1445418"/>
                <a:gd name="connsiteY5" fmla="*/ 1028700 h 1459706"/>
                <a:gd name="connsiteX6" fmla="*/ 597694 w 1445418"/>
                <a:gd name="connsiteY6" fmla="*/ 1459706 h 1459706"/>
                <a:gd name="connsiteX7" fmla="*/ 971550 w 1445418"/>
                <a:gd name="connsiteY7" fmla="*/ 1364456 h 1459706"/>
                <a:gd name="connsiteX8" fmla="*/ 1000125 w 1445418"/>
                <a:gd name="connsiteY8" fmla="*/ 973931 h 1459706"/>
                <a:gd name="connsiteX9" fmla="*/ 1445418 w 1445418"/>
                <a:gd name="connsiteY9" fmla="*/ 876301 h 1459706"/>
                <a:gd name="connsiteX10" fmla="*/ 1419225 w 1445418"/>
                <a:gd name="connsiteY10" fmla="*/ 576262 h 1459706"/>
                <a:gd name="connsiteX11" fmla="*/ 1343025 w 1445418"/>
                <a:gd name="connsiteY11" fmla="*/ 469106 h 1459706"/>
                <a:gd name="connsiteX12" fmla="*/ 1009649 w 1445418"/>
                <a:gd name="connsiteY12" fmla="*/ 488156 h 1459706"/>
                <a:gd name="connsiteX13" fmla="*/ 938212 w 1445418"/>
                <a:gd name="connsiteY13" fmla="*/ 371475 h 1459706"/>
                <a:gd name="connsiteX14" fmla="*/ 919162 w 1445418"/>
                <a:gd name="connsiteY14" fmla="*/ 71437 h 1459706"/>
                <a:gd name="connsiteX15" fmla="*/ 850105 w 1445418"/>
                <a:gd name="connsiteY15" fmla="*/ 0 h 1459706"/>
                <a:gd name="connsiteX16" fmla="*/ 483393 w 1445418"/>
                <a:gd name="connsiteY16" fmla="*/ 92868 h 1459706"/>
                <a:gd name="connsiteX0" fmla="*/ 483393 w 1466849"/>
                <a:gd name="connsiteY0" fmla="*/ 92868 h 1459706"/>
                <a:gd name="connsiteX1" fmla="*/ 469106 w 1466849"/>
                <a:gd name="connsiteY1" fmla="*/ 452437 h 1459706"/>
                <a:gd name="connsiteX2" fmla="*/ 385762 w 1466849"/>
                <a:gd name="connsiteY2" fmla="*/ 533400 h 1459706"/>
                <a:gd name="connsiteX3" fmla="*/ 0 w 1466849"/>
                <a:gd name="connsiteY3" fmla="*/ 609600 h 1459706"/>
                <a:gd name="connsiteX4" fmla="*/ 126206 w 1466849"/>
                <a:gd name="connsiteY4" fmla="*/ 992981 h 1459706"/>
                <a:gd name="connsiteX5" fmla="*/ 500063 w 1466849"/>
                <a:gd name="connsiteY5" fmla="*/ 1028700 h 1459706"/>
                <a:gd name="connsiteX6" fmla="*/ 597694 w 1466849"/>
                <a:gd name="connsiteY6" fmla="*/ 1459706 h 1459706"/>
                <a:gd name="connsiteX7" fmla="*/ 971550 w 1466849"/>
                <a:gd name="connsiteY7" fmla="*/ 1364456 h 1459706"/>
                <a:gd name="connsiteX8" fmla="*/ 1000125 w 1466849"/>
                <a:gd name="connsiteY8" fmla="*/ 973931 h 1459706"/>
                <a:gd name="connsiteX9" fmla="*/ 1466849 w 1466849"/>
                <a:gd name="connsiteY9" fmla="*/ 876301 h 1459706"/>
                <a:gd name="connsiteX10" fmla="*/ 1419225 w 1466849"/>
                <a:gd name="connsiteY10" fmla="*/ 576262 h 1459706"/>
                <a:gd name="connsiteX11" fmla="*/ 1343025 w 1466849"/>
                <a:gd name="connsiteY11" fmla="*/ 469106 h 1459706"/>
                <a:gd name="connsiteX12" fmla="*/ 1009649 w 1466849"/>
                <a:gd name="connsiteY12" fmla="*/ 488156 h 1459706"/>
                <a:gd name="connsiteX13" fmla="*/ 938212 w 1466849"/>
                <a:gd name="connsiteY13" fmla="*/ 371475 h 1459706"/>
                <a:gd name="connsiteX14" fmla="*/ 919162 w 1466849"/>
                <a:gd name="connsiteY14" fmla="*/ 71437 h 1459706"/>
                <a:gd name="connsiteX15" fmla="*/ 850105 w 1466849"/>
                <a:gd name="connsiteY15" fmla="*/ 0 h 1459706"/>
                <a:gd name="connsiteX16" fmla="*/ 483393 w 1466849"/>
                <a:gd name="connsiteY16" fmla="*/ 92868 h 1459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66849" h="1459706">
                  <a:moveTo>
                    <a:pt x="483393" y="92868"/>
                  </a:moveTo>
                  <a:cubicBezTo>
                    <a:pt x="482599" y="221456"/>
                    <a:pt x="469900" y="323849"/>
                    <a:pt x="469106" y="452437"/>
                  </a:cubicBezTo>
                  <a:lnTo>
                    <a:pt x="385762" y="533400"/>
                  </a:lnTo>
                  <a:cubicBezTo>
                    <a:pt x="257175" y="558800"/>
                    <a:pt x="128587" y="562768"/>
                    <a:pt x="0" y="609600"/>
                  </a:cubicBezTo>
                  <a:cubicBezTo>
                    <a:pt x="15875" y="749301"/>
                    <a:pt x="84137" y="865187"/>
                    <a:pt x="126206" y="992981"/>
                  </a:cubicBezTo>
                  <a:cubicBezTo>
                    <a:pt x="246856" y="1007269"/>
                    <a:pt x="396082" y="971549"/>
                    <a:pt x="500063" y="1028700"/>
                  </a:cubicBezTo>
                  <a:cubicBezTo>
                    <a:pt x="560388" y="1171575"/>
                    <a:pt x="539751" y="1321594"/>
                    <a:pt x="597694" y="1459706"/>
                  </a:cubicBezTo>
                  <a:cubicBezTo>
                    <a:pt x="727869" y="1450182"/>
                    <a:pt x="855663" y="1414462"/>
                    <a:pt x="971550" y="1364456"/>
                  </a:cubicBezTo>
                  <a:cubicBezTo>
                    <a:pt x="1000918" y="1239043"/>
                    <a:pt x="992188" y="1099344"/>
                    <a:pt x="1000125" y="973931"/>
                  </a:cubicBezTo>
                  <a:cubicBezTo>
                    <a:pt x="1160462" y="916782"/>
                    <a:pt x="1308893" y="909638"/>
                    <a:pt x="1466849" y="876301"/>
                  </a:cubicBezTo>
                  <a:lnTo>
                    <a:pt x="1419225" y="576262"/>
                  </a:lnTo>
                  <a:lnTo>
                    <a:pt x="1343025" y="469106"/>
                  </a:lnTo>
                  <a:lnTo>
                    <a:pt x="1009649" y="488156"/>
                  </a:lnTo>
                  <a:lnTo>
                    <a:pt x="938212" y="371475"/>
                  </a:lnTo>
                  <a:cubicBezTo>
                    <a:pt x="937418" y="269875"/>
                    <a:pt x="919956" y="173037"/>
                    <a:pt x="919162" y="71437"/>
                  </a:cubicBezTo>
                  <a:lnTo>
                    <a:pt x="850105" y="0"/>
                  </a:lnTo>
                  <a:lnTo>
                    <a:pt x="483393" y="92868"/>
                  </a:lnTo>
                  <a:close/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7" name="Straight Arrow Connector 6"/>
          <p:cNvCxnSpPr>
            <a:stCxn id="13" idx="1"/>
          </p:cNvCxnSpPr>
          <p:nvPr/>
        </p:nvCxnSpPr>
        <p:spPr bwMode="auto">
          <a:xfrm>
            <a:off x="5619558" y="3205618"/>
            <a:ext cx="382717" cy="954902"/>
          </a:xfrm>
          <a:prstGeom prst="straightConnector1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6492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rbeit\Conferences\color-based_tpl_matching\ISVC_folien\bilder\FixedHand_origina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74310">
            <a:off x="1517766" y="1"/>
            <a:ext cx="72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4400" dirty="0" smtClean="0"/>
          </a:p>
          <a:p>
            <a:pPr marL="0" indent="0" algn="ctr">
              <a:buNone/>
            </a:pPr>
            <a:r>
              <a:rPr lang="de-DE" sz="4400" dirty="0" smtClean="0"/>
              <a:t>Thanks for your attention!</a:t>
            </a:r>
          </a:p>
          <a:p>
            <a:pPr marL="0" indent="0" algn="ctr">
              <a:buNone/>
            </a:pPr>
            <a:endParaRPr lang="de-DE" sz="4400" dirty="0" smtClean="0"/>
          </a:p>
          <a:p>
            <a:pPr marL="0" indent="0" algn="ctr">
              <a:buNone/>
            </a:pPr>
            <a:r>
              <a:rPr lang="de-DE" sz="4400" dirty="0" smtClean="0"/>
              <a:t>Questions?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366792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Evaluaton of Hand Detection Quality</a:t>
            </a:r>
            <a:endParaRPr lang="de-D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Compare with a brute-force approach</a:t>
            </a:r>
          </a:p>
          <a:p>
            <a:r>
              <a:rPr lang="de-DE" dirty="0" smtClean="0"/>
              <a:t>Brute-force approach: match templates to all image positions</a:t>
            </a:r>
          </a:p>
          <a:p>
            <a:pPr lvl="1"/>
            <a:r>
              <a:rPr lang="de-DE" dirty="0" smtClean="0"/>
              <a:t>Higher matching quality</a:t>
            </a:r>
          </a:p>
          <a:p>
            <a:pPr lvl="1"/>
            <a:r>
              <a:rPr lang="de-DE" dirty="0" smtClean="0"/>
              <a:t>Very time consuming</a:t>
            </a:r>
          </a:p>
          <a:p>
            <a:r>
              <a:rPr lang="de-DE" dirty="0" smtClean="0"/>
              <a:t>Error Measure: Normalized RMS in pose space</a:t>
            </a:r>
            <a:endParaRPr lang="de-DE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568985"/>
              </p:ext>
            </p:extLst>
          </p:nvPr>
        </p:nvGraphicFramePr>
        <p:xfrm>
          <a:off x="1335634" y="4086936"/>
          <a:ext cx="3888432" cy="225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" name="Acrobat Document" r:id="rId4" imgW="4067122" imgH="2362200" progId="AcroExch.Document.7">
                  <p:embed/>
                </p:oleObj>
              </mc:Choice>
              <mc:Fallback>
                <p:oleObj name="Acrobat Document" r:id="rId4" imgW="4067122" imgH="23622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5634" y="4086936"/>
                        <a:ext cx="3888432" cy="2258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00131" y="3384611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Open hand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5800131" y="3744611"/>
            <a:ext cx="1307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Pointing hand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5800131" y="4104611"/>
            <a:ext cx="1613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Abducting fingers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5800131" y="4464611"/>
            <a:ext cx="1347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Flexing fingers</a:t>
            </a:r>
            <a:endParaRPr lang="de-DE" dirty="0"/>
          </a:p>
        </p:txBody>
      </p:sp>
      <p:cxnSp>
        <p:nvCxnSpPr>
          <p:cNvPr id="10" name="Elbow Connector 9"/>
          <p:cNvCxnSpPr>
            <a:endCxn id="5" idx="1"/>
          </p:cNvCxnSpPr>
          <p:nvPr/>
        </p:nvCxnSpPr>
        <p:spPr bwMode="auto">
          <a:xfrm rot="5400000" flipH="1" flipV="1">
            <a:off x="4414418" y="3592066"/>
            <a:ext cx="1439279" cy="1332148"/>
          </a:xfrm>
          <a:prstGeom prst="bentConnector2">
            <a:avLst/>
          </a:pr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2" name="Elbow Connector 11"/>
          <p:cNvCxnSpPr>
            <a:endCxn id="6" idx="1"/>
          </p:cNvCxnSpPr>
          <p:nvPr/>
        </p:nvCxnSpPr>
        <p:spPr bwMode="auto">
          <a:xfrm flipV="1">
            <a:off x="4648003" y="3898500"/>
            <a:ext cx="1152128" cy="1079280"/>
          </a:xfrm>
          <a:prstGeom prst="bentConnector3">
            <a:avLst>
              <a:gd name="adj1" fmla="val 396"/>
            </a:avLst>
          </a:pr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5" name="Elbow Connector 14"/>
          <p:cNvCxnSpPr>
            <a:endCxn id="7" idx="1"/>
          </p:cNvCxnSpPr>
          <p:nvPr/>
        </p:nvCxnSpPr>
        <p:spPr bwMode="auto">
          <a:xfrm flipV="1">
            <a:off x="4792019" y="4258500"/>
            <a:ext cx="1008112" cy="899300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8" name="Elbow Connector 17"/>
          <p:cNvCxnSpPr>
            <a:endCxn id="8" idx="1"/>
          </p:cNvCxnSpPr>
          <p:nvPr/>
        </p:nvCxnSpPr>
        <p:spPr bwMode="auto">
          <a:xfrm>
            <a:off x="4972039" y="4412388"/>
            <a:ext cx="828092" cy="206112"/>
          </a:xfrm>
          <a:prstGeom prst="bentConnector3">
            <a:avLst/>
          </a:pr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3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      Related Work      Similarity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Measure      Poste Estimation      </a:t>
            </a:r>
            <a:r>
              <a:rPr lang="en-US" sz="1000" baseline="0" dirty="0" smtClean="0">
                <a:solidFill>
                  <a:schemeClr val="bg2">
                    <a:lumMod val="75000"/>
                  </a:schemeClr>
                </a:solidFill>
              </a:rPr>
              <a:t>Results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73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0" name="Group 9"/>
          <p:cNvGrpSpPr/>
          <p:nvPr/>
        </p:nvGrpSpPr>
        <p:grpSpPr>
          <a:xfrm>
            <a:off x="720000" y="1069466"/>
            <a:ext cx="6556110" cy="5325576"/>
            <a:chOff x="657225" y="1069466"/>
            <a:chExt cx="6556110" cy="5325576"/>
          </a:xfrm>
        </p:grpSpPr>
        <p:pic>
          <p:nvPicPr>
            <p:cNvPr id="4" name="06_abducting_fingers.avi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1057335" y="1469576"/>
              <a:ext cx="6156000" cy="492480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89304" y="1069466"/>
              <a:ext cx="3171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Skin segmentation</a:t>
              </a:r>
              <a:endParaRPr lang="de-DE" sz="20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67261" y="1069466"/>
              <a:ext cx="29446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Our method</a:t>
              </a:r>
              <a:endParaRPr lang="de-DE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-374536" y="2501338"/>
              <a:ext cx="24636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Brute-force</a:t>
              </a:r>
              <a:endParaRPr lang="de-DE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-373636" y="4964071"/>
              <a:ext cx="24618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Coarse-to-fine</a:t>
              </a:r>
              <a:endParaRPr lang="de-D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93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Estimate hand parameter </a:t>
            </a:r>
          </a:p>
          <a:p>
            <a:pPr lvl="1"/>
            <a:r>
              <a:rPr lang="en-US" dirty="0" smtClean="0"/>
              <a:t>Global position (3 DOF)</a:t>
            </a:r>
          </a:p>
          <a:p>
            <a:pPr lvl="1"/>
            <a:r>
              <a:rPr lang="en-US" dirty="0" smtClean="0"/>
              <a:t>Global orientation (3 DOF)</a:t>
            </a:r>
          </a:p>
          <a:p>
            <a:pPr lvl="1"/>
            <a:r>
              <a:rPr lang="en-US" dirty="0" smtClean="0"/>
              <a:t>Joint angles (20 DOF)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Tracking approach</a:t>
            </a:r>
          </a:p>
          <a:p>
            <a:pPr lvl="1"/>
            <a:r>
              <a:rPr lang="en-US" dirty="0" smtClean="0"/>
              <a:t>Sample hand parameter space</a:t>
            </a:r>
          </a:p>
          <a:p>
            <a:pPr lvl="1"/>
            <a:r>
              <a:rPr lang="en-US" dirty="0" smtClean="0"/>
              <a:t>Render hand model for</a:t>
            </a:r>
          </a:p>
          <a:p>
            <a:pPr lvl="1"/>
            <a:r>
              <a:rPr lang="en-US" dirty="0" smtClean="0"/>
              <a:t>Compute descriptor for matching</a:t>
            </a:r>
          </a:p>
        </p:txBody>
      </p:sp>
      <p:pic>
        <p:nvPicPr>
          <p:cNvPr id="11266" name="Picture 2" descr="D:\conferences\template_matching\folien_VISAPP2009\pics\bild_003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36290" y="1691640"/>
            <a:ext cx="2440710" cy="195256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Motivation: </a:t>
            </a:r>
            <a:r>
              <a:rPr lang="en-US" dirty="0" smtClean="0"/>
              <a:t>Camera Based Hand Tracking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360900" y="2273808"/>
            <a:ext cx="381000" cy="533400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pic>
        <p:nvPicPr>
          <p:cNvPr id="13" name="Picture 1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4419600" y="4559808"/>
            <a:ext cx="2438399" cy="290028"/>
          </a:xfrm>
          <a:prstGeom prst="rect">
            <a:avLst/>
          </a:prstGeom>
          <a:noFill/>
          <a:ln/>
          <a:effectLst/>
        </p:spPr>
      </p:pic>
      <p:sp>
        <p:nvSpPr>
          <p:cNvPr id="12" name="Oval 11"/>
          <p:cNvSpPr/>
          <p:nvPr/>
        </p:nvSpPr>
        <p:spPr bwMode="auto">
          <a:xfrm>
            <a:off x="5498228" y="2528368"/>
            <a:ext cx="76200" cy="76200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pic>
        <p:nvPicPr>
          <p:cNvPr id="1029" name="Picture 5" descr="D:\Arbeit\conferences\template_matching\folien_VISAPP2009\pics\handGraph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48272" y="1652657"/>
            <a:ext cx="1430528" cy="198640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860601" y="1652657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 DOF</a:t>
            </a: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7914576" y="2036277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 DOF</a:t>
            </a:r>
            <a:endParaRPr lang="de-DE" dirty="0"/>
          </a:p>
        </p:txBody>
      </p:sp>
      <p:sp>
        <p:nvSpPr>
          <p:cNvPr id="16" name="Right Brace 15"/>
          <p:cNvSpPr/>
          <p:nvPr/>
        </p:nvSpPr>
        <p:spPr bwMode="auto">
          <a:xfrm rot="5400000">
            <a:off x="5878945" y="2051278"/>
            <a:ext cx="457200" cy="4142510"/>
          </a:xfrm>
          <a:prstGeom prst="rightBrace">
            <a:avLst>
              <a:gd name="adj1" fmla="val 33225"/>
              <a:gd name="adj2" fmla="val 75626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3721608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global state</a:t>
            </a:r>
            <a:endParaRPr lang="en-US" sz="16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0" y="3721608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local state</a:t>
            </a:r>
            <a:endParaRPr lang="en-US" sz="1600" dirty="0">
              <a:latin typeface="+mn-lt"/>
            </a:endParaRP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Introduction</a:t>
            </a: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      Related Work      Similarity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Measure      Poste Estimation      Results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074" name="Picture 2" descr="D:\Conferences\color-based_tpl_matching\ISVC_folien\formeln\theta_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26" y="5075427"/>
            <a:ext cx="166688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9" name="Picture 17" descr="D:\Conferences\Vortrag_Allgemein\bilder\templa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8800" y="2660400"/>
            <a:ext cx="2880000" cy="2880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Rectangle Covering : </a:t>
            </a:r>
            <a:r>
              <a:rPr lang="en-US" dirty="0" smtClean="0"/>
              <a:t>Greedy Algorithm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Insert rectangle into foreground region</a:t>
            </a:r>
          </a:p>
          <a:p>
            <a:r>
              <a:rPr lang="en-US" dirty="0" smtClean="0"/>
              <a:t>Define objective function based on covered area</a:t>
            </a:r>
          </a:p>
          <a:p>
            <a:r>
              <a:rPr lang="en-US" dirty="0" smtClean="0"/>
              <a:t>Solve through standard optimization methods</a:t>
            </a:r>
          </a:p>
          <a:p>
            <a:endParaRPr lang="en-US" dirty="0" smtClean="0">
              <a:solidFill>
                <a:srgbClr val="8C1C00"/>
              </a:solidFill>
              <a:cs typeface="StoneSansITCStd Medium"/>
            </a:endParaRPr>
          </a:p>
          <a:p>
            <a:endParaRPr lang="en-US" dirty="0" smtClean="0">
              <a:solidFill>
                <a:srgbClr val="8C1C00"/>
              </a:solidFill>
              <a:cs typeface="StoneSansITCStd Medium"/>
            </a:endParaRPr>
          </a:p>
          <a:p>
            <a:endParaRPr lang="en-US" dirty="0" smtClean="0">
              <a:solidFill>
                <a:srgbClr val="8C1C00"/>
              </a:solidFill>
              <a:cs typeface="StoneSansITCStd Medium"/>
            </a:endParaRPr>
          </a:p>
          <a:p>
            <a:endParaRPr lang="en-US" dirty="0" smtClean="0">
              <a:solidFill>
                <a:srgbClr val="8C1C00"/>
              </a:solidFill>
              <a:cs typeface="StoneSansITCStd Medium"/>
            </a:endParaRPr>
          </a:p>
          <a:p>
            <a:endParaRPr lang="en-US" dirty="0" smtClean="0">
              <a:solidFill>
                <a:srgbClr val="8C1C00"/>
              </a:solidFill>
              <a:cs typeface="StoneSansITCStd Medium"/>
            </a:endParaRPr>
          </a:p>
          <a:p>
            <a:endParaRPr lang="en-US" dirty="0" smtClean="0">
              <a:solidFill>
                <a:srgbClr val="8C1C00"/>
              </a:solidFill>
              <a:cs typeface="StoneSansITCStd Medium"/>
            </a:endParaRPr>
          </a:p>
          <a:p>
            <a:pPr>
              <a:buFont typeface="Wingdings 3" pitchFamily="18" charset="2"/>
              <a:buChar char="Ú"/>
            </a:pPr>
            <a:r>
              <a:rPr lang="en-US" dirty="0" smtClean="0">
                <a:cs typeface="StoneSansITCStd Medium"/>
              </a:rPr>
              <a:t>Accuracy is an adjustable parameter</a:t>
            </a:r>
          </a:p>
          <a:p>
            <a:endParaRPr lang="de-DE" dirty="0"/>
          </a:p>
        </p:txBody>
      </p:sp>
      <p:pic>
        <p:nvPicPr>
          <p:cNvPr id="84995" name="Picture 3" descr="D:\Conferences\Vortrag_Allgemein\bilder\01_rectIni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8850" y="2661621"/>
            <a:ext cx="2880000" cy="2880000"/>
          </a:xfrm>
          <a:prstGeom prst="rect">
            <a:avLst/>
          </a:prstGeom>
          <a:noFill/>
        </p:spPr>
      </p:pic>
      <p:pic>
        <p:nvPicPr>
          <p:cNvPr id="84996" name="Picture 4" descr="D:\Conferences\Vortrag_Allgemein\bilder\01_rectOp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8850" y="2661621"/>
            <a:ext cx="2880000" cy="2880000"/>
          </a:xfrm>
          <a:prstGeom prst="rect">
            <a:avLst/>
          </a:prstGeom>
          <a:noFill/>
        </p:spPr>
      </p:pic>
      <p:pic>
        <p:nvPicPr>
          <p:cNvPr id="84997" name="Picture 5" descr="D:\Conferences\Vortrag_Allgemein\bilder\02_rectIni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68850" y="2661621"/>
            <a:ext cx="2880000" cy="2880000"/>
          </a:xfrm>
          <a:prstGeom prst="rect">
            <a:avLst/>
          </a:prstGeom>
          <a:noFill/>
        </p:spPr>
      </p:pic>
      <p:pic>
        <p:nvPicPr>
          <p:cNvPr id="84998" name="Picture 6" descr="D:\Conferences\Vortrag_Allgemein\bilder\02_rectOp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68850" y="2661621"/>
            <a:ext cx="2880000" cy="2880000"/>
          </a:xfrm>
          <a:prstGeom prst="rect">
            <a:avLst/>
          </a:prstGeom>
          <a:noFill/>
        </p:spPr>
      </p:pic>
      <p:pic>
        <p:nvPicPr>
          <p:cNvPr id="84999" name="Picture 7" descr="D:\Conferences\Vortrag_Allgemein\bilder\03_rectInit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68850" y="2661621"/>
            <a:ext cx="2880000" cy="2880000"/>
          </a:xfrm>
          <a:prstGeom prst="rect">
            <a:avLst/>
          </a:prstGeom>
          <a:noFill/>
        </p:spPr>
      </p:pic>
      <p:pic>
        <p:nvPicPr>
          <p:cNvPr id="85000" name="Picture 8" descr="D:\Conferences\Vortrag_Allgemein\bilder\03_rectOpt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68850" y="2661621"/>
            <a:ext cx="2880000" cy="2880000"/>
          </a:xfrm>
          <a:prstGeom prst="rect">
            <a:avLst/>
          </a:prstGeom>
          <a:noFill/>
        </p:spPr>
      </p:pic>
      <p:pic>
        <p:nvPicPr>
          <p:cNvPr id="85001" name="Picture 9" descr="D:\Conferences\Vortrag_Allgemein\bilder\04_rectInit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68850" y="2661621"/>
            <a:ext cx="2880000" cy="2880000"/>
          </a:xfrm>
          <a:prstGeom prst="rect">
            <a:avLst/>
          </a:prstGeom>
          <a:noFill/>
        </p:spPr>
      </p:pic>
      <p:pic>
        <p:nvPicPr>
          <p:cNvPr id="85002" name="Picture 10" descr="D:\Conferences\Vortrag_Allgemein\bilder\04_rectOpt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68850" y="2661621"/>
            <a:ext cx="2880000" cy="2880000"/>
          </a:xfrm>
          <a:prstGeom prst="rect">
            <a:avLst/>
          </a:prstGeom>
          <a:noFill/>
        </p:spPr>
      </p:pic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	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Edge gradient feature </a:t>
            </a: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      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Skin-color</a:t>
            </a:r>
            <a:r>
              <a:rPr lang="en-US" sz="1000" baseline="0" dirty="0" smtClean="0">
                <a:solidFill>
                  <a:schemeClr val="bg2">
                    <a:lumMod val="75000"/>
                  </a:schemeClr>
                </a:solidFill>
              </a:rPr>
              <a:t> feature     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Conclusions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5" name="rectangle_covering_MSvideo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2"/>
          <a:stretch>
            <a:fillRect/>
          </a:stretch>
        </p:blipFill>
        <p:spPr>
          <a:xfrm>
            <a:off x="4824248" y="2660400"/>
            <a:ext cx="2869324" cy="293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 bwMode="auto">
          <a:xfrm>
            <a:off x="7516800" y="5673600"/>
            <a:ext cx="523875" cy="2762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Fast Estimation of Color Distribution</a:t>
            </a:r>
            <a:endParaRPr lang="de-D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400" dirty="0" smtClean="0"/>
              <a:t>[FAST: Fast Adaptive Silhouette Area based Template Matching, </a:t>
            </a:r>
            <a:br>
              <a:rPr lang="de-DE" sz="1400" dirty="0" smtClean="0"/>
            </a:br>
            <a:r>
              <a:rPr lang="de-DE" sz="1400" dirty="0" smtClean="0"/>
              <a:t>Mohr and Zachmann, BMVC 2010]</a:t>
            </a:r>
            <a:endParaRPr lang="en-US" sz="1400" dirty="0" smtClean="0"/>
          </a:p>
          <a:p>
            <a:r>
              <a:rPr lang="en-US" dirty="0" smtClean="0"/>
              <a:t>For visualization purposes: grayscale image</a:t>
            </a:r>
            <a:endParaRPr lang="de-DE" dirty="0" smtClean="0"/>
          </a:p>
          <a:p>
            <a:r>
              <a:rPr lang="en-US" dirty="0" smtClean="0"/>
              <a:t>Estimate color distrib. in template foreground</a:t>
            </a:r>
            <a:endParaRPr lang="de-DE" dirty="0" smtClean="0"/>
          </a:p>
          <a:p>
            <a:pPr marL="609600" lvl="1" indent="-342900">
              <a:buFont typeface="Wingdings" pitchFamily="2" charset="2"/>
              <a:buChar char="§"/>
            </a:pPr>
            <a:r>
              <a:rPr lang="de-DE" dirty="0" smtClean="0"/>
              <a:t>Compute integral image </a:t>
            </a:r>
            <a:r>
              <a:rPr lang="de-DE" i="1" dirty="0" smtClean="0"/>
              <a:t>IS</a:t>
            </a:r>
            <a:r>
              <a:rPr lang="de-DE" dirty="0" smtClean="0"/>
              <a:t> of input image</a:t>
            </a:r>
          </a:p>
          <a:p>
            <a:pPr marL="609600" lvl="1" indent="-342900">
              <a:buFont typeface="Wingdings" pitchFamily="2" charset="2"/>
              <a:buChar char="§"/>
            </a:pPr>
            <a:r>
              <a:rPr lang="de-DE" dirty="0" smtClean="0"/>
              <a:t>Use rectangular representation </a:t>
            </a:r>
            <a:r>
              <a:rPr lang="de-DE" i="1" dirty="0" smtClean="0"/>
              <a:t>R</a:t>
            </a:r>
            <a:r>
              <a:rPr lang="de-DE" dirty="0" smtClean="0"/>
              <a:t> of template </a:t>
            </a:r>
            <a:r>
              <a:rPr lang="de-DE" i="1" dirty="0" smtClean="0"/>
              <a:t>T</a:t>
            </a:r>
          </a:p>
          <a:p>
            <a:pPr marL="609600" lvl="1" indent="-342900">
              <a:buFont typeface="Wingdings" pitchFamily="2" charset="2"/>
              <a:buChar char="§"/>
            </a:pPr>
            <a:r>
              <a:rPr lang="de-DE" dirty="0" smtClean="0"/>
              <a:t>Sum of rectangular area in input image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Computation cost per rectangle:</a:t>
            </a:r>
            <a:br>
              <a:rPr lang="de-DE" dirty="0" smtClean="0"/>
            </a:br>
            <a:r>
              <a:rPr lang="de-DE" dirty="0" smtClean="0"/>
              <a:t>			4 look-ups in </a:t>
            </a:r>
            <a:r>
              <a:rPr lang="de-DE" i="1" dirty="0" smtClean="0"/>
              <a:t>IS</a:t>
            </a:r>
          </a:p>
        </p:txBody>
      </p:sp>
      <p:pic>
        <p:nvPicPr>
          <p:cNvPr id="7" name="Picture 5" descr="D:\Projects\cudaqt_tracker\integralIma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270" y="3675461"/>
            <a:ext cx="1440000" cy="1152000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 bwMode="auto">
          <a:xfrm>
            <a:off x="7019925" y="5263674"/>
            <a:ext cx="1447800" cy="115252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tangle 20"/>
          <p:cNvSpPr/>
          <p:nvPr/>
        </p:nvSpPr>
        <p:spPr bwMode="auto">
          <a:xfrm>
            <a:off x="7515225" y="5673249"/>
            <a:ext cx="523875" cy="27622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Box 21"/>
          <p:cNvSpPr txBox="1"/>
          <p:nvPr/>
        </p:nvSpPr>
        <p:spPr>
          <a:xfrm>
            <a:off x="6766583" y="4935704"/>
            <a:ext cx="4876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(0,0)</a:t>
            </a:r>
            <a:endParaRPr lang="de-DE" sz="1100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7031831" y="5277961"/>
            <a:ext cx="1009651" cy="673893"/>
          </a:xfrm>
          <a:prstGeom prst="rect">
            <a:avLst/>
          </a:prstGeom>
          <a:solidFill>
            <a:srgbClr val="0000FF">
              <a:alpha val="50196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tangle 27"/>
          <p:cNvSpPr/>
          <p:nvPr/>
        </p:nvSpPr>
        <p:spPr bwMode="auto">
          <a:xfrm>
            <a:off x="7035007" y="5275580"/>
            <a:ext cx="1009650" cy="395412"/>
          </a:xfrm>
          <a:prstGeom prst="rect">
            <a:avLst/>
          </a:prstGeom>
          <a:solidFill>
            <a:srgbClr val="FF0000">
              <a:alpha val="49804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tangle 28"/>
          <p:cNvSpPr/>
          <p:nvPr/>
        </p:nvSpPr>
        <p:spPr bwMode="auto">
          <a:xfrm>
            <a:off x="7034214" y="5280343"/>
            <a:ext cx="479426" cy="674654"/>
          </a:xfrm>
          <a:prstGeom prst="rect">
            <a:avLst/>
          </a:prstGeom>
          <a:solidFill>
            <a:srgbClr val="FF0000">
              <a:alpha val="49804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tangle 26"/>
          <p:cNvSpPr/>
          <p:nvPr/>
        </p:nvSpPr>
        <p:spPr bwMode="auto">
          <a:xfrm>
            <a:off x="7034213" y="5270818"/>
            <a:ext cx="478633" cy="400554"/>
          </a:xfrm>
          <a:prstGeom prst="rect">
            <a:avLst/>
          </a:prstGeom>
          <a:solidFill>
            <a:srgbClr val="0000FF">
              <a:alpha val="50196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Box 30"/>
          <p:cNvSpPr txBox="1"/>
          <p:nvPr/>
        </p:nvSpPr>
        <p:spPr>
          <a:xfrm>
            <a:off x="7158038" y="5287612"/>
            <a:ext cx="242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-</a:t>
            </a:r>
            <a:endParaRPr lang="de-DE" dirty="0"/>
          </a:p>
        </p:txBody>
      </p:sp>
      <p:sp>
        <p:nvSpPr>
          <p:cNvPr id="32" name="Oval 31"/>
          <p:cNvSpPr/>
          <p:nvPr/>
        </p:nvSpPr>
        <p:spPr bwMode="auto">
          <a:xfrm>
            <a:off x="7221592" y="5403572"/>
            <a:ext cx="108000" cy="108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Box 32"/>
          <p:cNvSpPr txBox="1"/>
          <p:nvPr/>
        </p:nvSpPr>
        <p:spPr>
          <a:xfrm>
            <a:off x="7639051" y="5641697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+</a:t>
            </a:r>
            <a:endParaRPr lang="de-DE" dirty="0"/>
          </a:p>
        </p:txBody>
      </p:sp>
      <p:sp>
        <p:nvSpPr>
          <p:cNvPr id="34" name="TextBox 33"/>
          <p:cNvSpPr txBox="1"/>
          <p:nvPr/>
        </p:nvSpPr>
        <p:spPr>
          <a:xfrm>
            <a:off x="7145773" y="5663209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+</a:t>
            </a:r>
            <a:endParaRPr lang="de-DE" dirty="0"/>
          </a:p>
        </p:txBody>
      </p:sp>
      <p:sp>
        <p:nvSpPr>
          <p:cNvPr id="35" name="Oval 34"/>
          <p:cNvSpPr/>
          <p:nvPr/>
        </p:nvSpPr>
        <p:spPr bwMode="auto">
          <a:xfrm>
            <a:off x="7688317" y="5413097"/>
            <a:ext cx="108000" cy="108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Box 35"/>
          <p:cNvSpPr txBox="1"/>
          <p:nvPr/>
        </p:nvSpPr>
        <p:spPr>
          <a:xfrm>
            <a:off x="7136250" y="5289858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+</a:t>
            </a:r>
            <a:endParaRPr lang="de-DE" dirty="0"/>
          </a:p>
        </p:txBody>
      </p:sp>
      <p:sp>
        <p:nvSpPr>
          <p:cNvPr id="37" name="TextBox 36"/>
          <p:cNvSpPr txBox="1"/>
          <p:nvPr/>
        </p:nvSpPr>
        <p:spPr>
          <a:xfrm>
            <a:off x="7603331" y="5299385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+</a:t>
            </a:r>
            <a:endParaRPr lang="de-DE" dirty="0"/>
          </a:p>
        </p:txBody>
      </p:sp>
      <p:sp>
        <p:nvSpPr>
          <p:cNvPr id="38" name="Oval 37"/>
          <p:cNvSpPr/>
          <p:nvPr/>
        </p:nvSpPr>
        <p:spPr bwMode="auto">
          <a:xfrm>
            <a:off x="7231117" y="5777428"/>
            <a:ext cx="108000" cy="108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0426" name="Picture 10" descr="D:\Conferences\area_template_matching\amdo\folien\formeln\Ri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6250" y="5978048"/>
            <a:ext cx="180975" cy="180975"/>
          </a:xfrm>
          <a:prstGeom prst="rect">
            <a:avLst/>
          </a:prstGeom>
          <a:noFill/>
        </p:spPr>
      </p:pic>
      <p:grpSp>
        <p:nvGrpSpPr>
          <p:cNvPr id="4" name="Group 29"/>
          <p:cNvGrpSpPr/>
          <p:nvPr/>
        </p:nvGrpSpPr>
        <p:grpSpPr>
          <a:xfrm>
            <a:off x="1283954" y="4364336"/>
            <a:ext cx="5226000" cy="722549"/>
            <a:chOff x="1341826" y="3623550"/>
            <a:chExt cx="5226000" cy="722549"/>
          </a:xfrm>
        </p:grpSpPr>
        <p:pic>
          <p:nvPicPr>
            <p:cNvPr id="70657" name="Picture 1" descr="D:\Conferences\area_template_matching\amdo\folien\formeln\jointprobRect_a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41826" y="3623550"/>
              <a:ext cx="5226000" cy="468000"/>
            </a:xfrm>
            <a:prstGeom prst="rect">
              <a:avLst/>
            </a:prstGeom>
            <a:noFill/>
          </p:spPr>
        </p:pic>
        <p:pic>
          <p:nvPicPr>
            <p:cNvPr id="70658" name="Picture 2" descr="D:\Conferences\area_template_matching\amdo\folien\formeln\jointprobRect_b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41826" y="4112099"/>
              <a:ext cx="5226000" cy="234000"/>
            </a:xfrm>
            <a:prstGeom prst="rect">
              <a:avLst/>
            </a:prstGeom>
            <a:noFill/>
          </p:spPr>
        </p:pic>
      </p:grp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8003298" y="5906048"/>
            <a:ext cx="71604" cy="72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Oval 38"/>
          <p:cNvSpPr>
            <a:spLocks noChangeAspect="1"/>
          </p:cNvSpPr>
          <p:nvPr/>
        </p:nvSpPr>
        <p:spPr bwMode="auto">
          <a:xfrm>
            <a:off x="8003298" y="5627209"/>
            <a:ext cx="71604" cy="72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Oval 39"/>
          <p:cNvSpPr>
            <a:spLocks noChangeAspect="1"/>
          </p:cNvSpPr>
          <p:nvPr/>
        </p:nvSpPr>
        <p:spPr bwMode="auto">
          <a:xfrm>
            <a:off x="7480943" y="5918997"/>
            <a:ext cx="71604" cy="72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Oval 40"/>
          <p:cNvSpPr>
            <a:spLocks noChangeAspect="1"/>
          </p:cNvSpPr>
          <p:nvPr/>
        </p:nvSpPr>
        <p:spPr bwMode="auto">
          <a:xfrm>
            <a:off x="7480943" y="5634992"/>
            <a:ext cx="71604" cy="720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3" name="Straight Connector 42"/>
          <p:cNvCxnSpPr>
            <a:stCxn id="39" idx="4"/>
          </p:cNvCxnSpPr>
          <p:nvPr/>
        </p:nvCxnSpPr>
        <p:spPr bwMode="auto">
          <a:xfrm rot="5400000" flipH="1" flipV="1">
            <a:off x="7827684" y="5482236"/>
            <a:ext cx="428389" cy="555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rot="10800000">
            <a:off x="7035007" y="5670868"/>
            <a:ext cx="50278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rot="5400000" flipH="1" flipV="1">
            <a:off x="7296269" y="5475089"/>
            <a:ext cx="428389" cy="555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rot="10800000">
            <a:off x="7008735" y="5954997"/>
            <a:ext cx="50278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/>
          </a:ln>
          <a:effectLst/>
        </p:spPr>
      </p:cxnSp>
      <p:pic>
        <p:nvPicPr>
          <p:cNvPr id="42" name="Picture 3" descr="D:\Data\inputimage\open_hand_outOfPlaneRot\skinseg\skin_000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95251" y="1143000"/>
            <a:ext cx="1440000" cy="1152000"/>
          </a:xfrm>
          <a:prstGeom prst="rect">
            <a:avLst/>
          </a:prstGeom>
          <a:noFill/>
        </p:spPr>
      </p:pic>
      <p:grpSp>
        <p:nvGrpSpPr>
          <p:cNvPr id="5" name="Group 54"/>
          <p:cNvGrpSpPr/>
          <p:nvPr/>
        </p:nvGrpSpPr>
        <p:grpSpPr>
          <a:xfrm>
            <a:off x="7657259" y="1425577"/>
            <a:ext cx="246110" cy="377032"/>
            <a:chOff x="7657259" y="1425577"/>
            <a:chExt cx="246110" cy="377032"/>
          </a:xfrm>
        </p:grpSpPr>
        <p:sp>
          <p:nvSpPr>
            <p:cNvPr id="44" name="Rectangle 43"/>
            <p:cNvSpPr/>
            <p:nvPr/>
          </p:nvSpPr>
          <p:spPr bwMode="auto">
            <a:xfrm>
              <a:off x="7657260" y="1642264"/>
              <a:ext cx="153240" cy="160345"/>
            </a:xfrm>
            <a:prstGeom prst="rec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7693455" y="1490965"/>
              <a:ext cx="36000" cy="144000"/>
            </a:xfrm>
            <a:prstGeom prst="rec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7735425" y="1425577"/>
              <a:ext cx="36000" cy="216000"/>
            </a:xfrm>
            <a:prstGeom prst="rec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7657259" y="1521616"/>
              <a:ext cx="36000" cy="108000"/>
            </a:xfrm>
            <a:prstGeom prst="rec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7776382" y="1479060"/>
              <a:ext cx="36000" cy="144000"/>
            </a:xfrm>
            <a:prstGeom prst="rec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7819243" y="1643061"/>
              <a:ext cx="45719" cy="92869"/>
            </a:xfrm>
            <a:prstGeom prst="rec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7857343" y="1607343"/>
              <a:ext cx="46026" cy="61914"/>
            </a:xfrm>
            <a:prstGeom prst="rec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7666784" y="4056077"/>
            <a:ext cx="246110" cy="377032"/>
            <a:chOff x="7657259" y="1425577"/>
            <a:chExt cx="246110" cy="377032"/>
          </a:xfrm>
        </p:grpSpPr>
        <p:sp>
          <p:nvSpPr>
            <p:cNvPr id="57" name="Rectangle 56"/>
            <p:cNvSpPr/>
            <p:nvPr/>
          </p:nvSpPr>
          <p:spPr bwMode="auto">
            <a:xfrm>
              <a:off x="7657260" y="1642264"/>
              <a:ext cx="153240" cy="160345"/>
            </a:xfrm>
            <a:prstGeom prst="rec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693455" y="1490965"/>
              <a:ext cx="36000" cy="144000"/>
            </a:xfrm>
            <a:prstGeom prst="rec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7735425" y="1425577"/>
              <a:ext cx="36000" cy="216000"/>
            </a:xfrm>
            <a:prstGeom prst="rec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7657259" y="1521616"/>
              <a:ext cx="36000" cy="108000"/>
            </a:xfrm>
            <a:prstGeom prst="rec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7776382" y="1479060"/>
              <a:ext cx="36000" cy="144000"/>
            </a:xfrm>
            <a:prstGeom prst="rec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7819243" y="1643061"/>
              <a:ext cx="45719" cy="92869"/>
            </a:xfrm>
            <a:prstGeom prst="rec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7857343" y="1607343"/>
              <a:ext cx="46026" cy="61914"/>
            </a:xfrm>
            <a:prstGeom prst="rect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4" name="Picture 1" descr="D:\Conferences\area_template_matching\amdo\folien\bilder\template_tau05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46547" y="2476982"/>
            <a:ext cx="957584" cy="994121"/>
          </a:xfrm>
          <a:prstGeom prst="rect">
            <a:avLst/>
          </a:prstGeom>
          <a:noFill/>
        </p:spPr>
      </p:pic>
      <p:pic>
        <p:nvPicPr>
          <p:cNvPr id="55" name="Picture 5" descr="D:\Projects\cudaqt_tracker\integralImag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3709" y="2473622"/>
            <a:ext cx="1240860" cy="992688"/>
          </a:xfrm>
          <a:prstGeom prst="rect">
            <a:avLst/>
          </a:prstGeom>
          <a:noFill/>
        </p:spPr>
      </p:pic>
      <p:sp>
        <p:nvSpPr>
          <p:cNvPr id="65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      Related Work      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Similarity</a:t>
            </a:r>
            <a:r>
              <a:rPr lang="en-US" sz="1000" baseline="0" dirty="0" smtClean="0">
                <a:solidFill>
                  <a:schemeClr val="bg2">
                    <a:lumMod val="75000"/>
                  </a:schemeClr>
                </a:solidFill>
              </a:rPr>
              <a:t> Measure      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Poste Estimation      Results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" grpId="0" uiExpand="1" build="p"/>
      <p:bldP spid="20" grpId="0" animBg="1"/>
      <p:bldP spid="21" grpId="0" animBg="1"/>
      <p:bldP spid="22" grpId="0"/>
      <p:bldP spid="25" grpId="0" animBg="1"/>
      <p:bldP spid="25" grpId="1" animBg="1"/>
      <p:bldP spid="25" grpId="2" animBg="1"/>
      <p:bldP spid="28" grpId="0" animBg="1"/>
      <p:bldP spid="28" grpId="1" animBg="1"/>
      <p:bldP spid="29" grpId="0" animBg="1"/>
      <p:bldP spid="29" grpId="1" animBg="1"/>
      <p:bldP spid="27" grpId="0" animBg="1"/>
      <p:bldP spid="27" grpId="1" animBg="1"/>
      <p:bldP spid="31" grpId="0"/>
      <p:bldP spid="31" grpId="1"/>
      <p:bldP spid="31" grpId="2"/>
      <p:bldP spid="32" grpId="0" animBg="1"/>
      <p:bldP spid="32" grpId="1" animBg="1"/>
      <p:bldP spid="32" grpId="2" animBg="1"/>
      <p:bldP spid="32" grpId="3" animBg="1"/>
      <p:bldP spid="33" grpId="0"/>
      <p:bldP spid="34" grpId="0"/>
      <p:bldP spid="34" grpId="1"/>
      <p:bldP spid="34" grpId="2"/>
      <p:bldP spid="35" grpId="0" animBg="1"/>
      <p:bldP spid="35" grpId="1" animBg="1"/>
      <p:bldP spid="36" grpId="0"/>
      <p:bldP spid="36" grpId="1"/>
      <p:bldP spid="36" grpId="2"/>
      <p:bldP spid="37" grpId="0"/>
      <p:bldP spid="37" grpId="1"/>
      <p:bldP spid="37" grpId="2"/>
      <p:bldP spid="38" grpId="0" animBg="1"/>
      <p:bldP spid="38" grpId="1" animBg="1"/>
      <p:bldP spid="26" grpId="0" animBg="1"/>
      <p:bldP spid="26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Template Matching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674180"/>
              </p:ext>
            </p:extLst>
          </p:nvPr>
        </p:nvGraphicFramePr>
        <p:xfrm>
          <a:off x="791517" y="1772816"/>
          <a:ext cx="7380882" cy="36906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4848"/>
                <a:gridCol w="2325179"/>
                <a:gridCol w="2520855"/>
              </a:tblGrid>
              <a:tr h="85945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Generate</a:t>
                      </a:r>
                      <a:r>
                        <a:rPr lang="de-DE" baseline="0" dirty="0" smtClean="0"/>
                        <a:t> templates on-the-fly</a:t>
                      </a:r>
                      <a:endParaRPr lang="de-DE" b="0" dirty="0"/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Precompute templates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60161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Number</a:t>
                      </a:r>
                      <a:r>
                        <a:rPr lang="de-DE" baseline="0" dirty="0" smtClean="0"/>
                        <a:t> of </a:t>
                      </a:r>
                      <a:r>
                        <a:rPr lang="de-DE" dirty="0" smtClean="0"/>
                        <a:t>templates</a:t>
                      </a:r>
                    </a:p>
                    <a:p>
                      <a:endParaRPr lang="de-D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accent2"/>
                          </a:solidFill>
                        </a:rPr>
                        <a:t>unlimited</a:t>
                      </a:r>
                      <a:endParaRPr lang="de-DE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chemeClr val="accent6"/>
                          </a:solidFill>
                        </a:rPr>
                        <a:t>limited to precom-puted poses</a:t>
                      </a:r>
                    </a:p>
                  </a:txBody>
                  <a:tcPr>
                    <a:noFill/>
                  </a:tcPr>
                </a:tc>
              </a:tr>
              <a:tr h="454129">
                <a:tc>
                  <a:txBody>
                    <a:bodyPr/>
                    <a:lstStyle/>
                    <a:p>
                      <a:r>
                        <a:rPr lang="de-DE" dirty="0" smtClean="0"/>
                        <a:t>Storage space</a:t>
                      </a:r>
                      <a:endParaRPr lang="de-D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accent2"/>
                          </a:solidFill>
                        </a:rPr>
                        <a:t>constant</a:t>
                      </a:r>
                      <a:endParaRPr lang="de-DE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chemeClr val="accent6"/>
                          </a:solidFill>
                        </a:rPr>
                        <a:t>linear in #templates</a:t>
                      </a:r>
                    </a:p>
                  </a:txBody>
                  <a:tcP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r>
                        <a:rPr lang="de-DE" dirty="0" smtClean="0"/>
                        <a:t>Matching</a:t>
                      </a:r>
                      <a:r>
                        <a:rPr lang="de-DE" baseline="0" dirty="0" smtClean="0"/>
                        <a:t> time</a:t>
                      </a:r>
                      <a:endParaRPr lang="de-D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accent6"/>
                          </a:solidFill>
                        </a:rPr>
                        <a:t>high</a:t>
                      </a:r>
                      <a:endParaRPr lang="de-DE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>
                          <a:solidFill>
                            <a:schemeClr val="accent2"/>
                          </a:solidFill>
                        </a:rPr>
                        <a:t>low</a:t>
                      </a:r>
                    </a:p>
                  </a:txBody>
                  <a:tcPr>
                    <a:noFill/>
                  </a:tcPr>
                </a:tc>
              </a:tr>
              <a:tr h="601615">
                <a:tc>
                  <a:txBody>
                    <a:bodyPr/>
                    <a:lstStyle/>
                    <a:p>
                      <a:r>
                        <a:rPr lang="de-DE" dirty="0" smtClean="0"/>
                        <a:t>Additional structures</a:t>
                      </a:r>
                      <a:r>
                        <a:rPr lang="de-DE" baseline="0" dirty="0" smtClean="0"/>
                        <a:t> (e.g. hierarchy)</a:t>
                      </a:r>
                      <a:endParaRPr lang="de-DE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accent6"/>
                          </a:solidFill>
                        </a:rPr>
                        <a:t>almost impossible</a:t>
                      </a:r>
                      <a:endParaRPr lang="de-DE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accent2"/>
                          </a:solidFill>
                        </a:rPr>
                        <a:t>possible</a:t>
                      </a:r>
                      <a:endParaRPr lang="de-DE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01615">
                <a:tc>
                  <a:txBody>
                    <a:bodyPr/>
                    <a:lstStyle/>
                    <a:p>
                      <a:r>
                        <a:rPr lang="de-DE" b="1" dirty="0" smtClean="0"/>
                        <a:t>Appropriate for</a:t>
                      </a:r>
                      <a:endParaRPr lang="de-DE" b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local search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global search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 bwMode="auto">
          <a:xfrm>
            <a:off x="5532697" y="1619250"/>
            <a:ext cx="2761527" cy="4016829"/>
          </a:xfrm>
          <a:prstGeom prst="roundRect">
            <a:avLst>
              <a:gd name="adj" fmla="val 10586"/>
            </a:avLst>
          </a:prstGeom>
          <a:noFill/>
          <a:ln w="1016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Our Novel Tracking Pipeline</a:t>
            </a:r>
            <a:endParaRPr lang="de-DE" dirty="0"/>
          </a:p>
        </p:txBody>
      </p:sp>
      <p:grpSp>
        <p:nvGrpSpPr>
          <p:cNvPr id="45" name="Group 44"/>
          <p:cNvGrpSpPr/>
          <p:nvPr/>
        </p:nvGrpSpPr>
        <p:grpSpPr>
          <a:xfrm>
            <a:off x="263936" y="4214912"/>
            <a:ext cx="1655758" cy="1739608"/>
            <a:chOff x="4676201" y="3063783"/>
            <a:chExt cx="1655758" cy="1739608"/>
          </a:xfrm>
        </p:grpSpPr>
        <p:sp>
          <p:nvSpPr>
            <p:cNvPr id="84" name="TextBox 83"/>
            <p:cNvSpPr txBox="1"/>
            <p:nvPr/>
          </p:nvSpPr>
          <p:spPr>
            <a:xfrm rot="5400000">
              <a:off x="4016912" y="3723072"/>
              <a:ext cx="15955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 smtClean="0"/>
                <a:t>Template hierarchy</a:t>
              </a:r>
            </a:p>
          </p:txBody>
        </p:sp>
        <p:grpSp>
          <p:nvGrpSpPr>
            <p:cNvPr id="5" name="Group 38"/>
            <p:cNvGrpSpPr/>
            <p:nvPr/>
          </p:nvGrpSpPr>
          <p:grpSpPr>
            <a:xfrm>
              <a:off x="4884158" y="3279392"/>
              <a:ext cx="1447801" cy="1523999"/>
              <a:chOff x="4114800" y="1752600"/>
              <a:chExt cx="2209800" cy="2057400"/>
            </a:xfrm>
          </p:grpSpPr>
          <p:pic>
            <p:nvPicPr>
              <p:cNvPr id="99" name="Picture 2" descr="D:\Conferences\position_paper\folien_WBI\pics\template_0000.png"/>
              <p:cNvPicPr>
                <a:picLocks noChangeAspect="1" noChangeArrowheads="1"/>
              </p:cNvPicPr>
              <p:nvPr/>
            </p:nvPicPr>
            <p:blipFill>
              <a:blip r:embed="rId3"/>
              <a:srcRect t="25000" b="12500"/>
              <a:stretch>
                <a:fillRect/>
              </a:stretch>
            </p:blipFill>
            <p:spPr bwMode="auto">
              <a:xfrm>
                <a:off x="5715000" y="3352800"/>
                <a:ext cx="609600" cy="38100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100" name="Picture 3" descr="D:\Conferences\position_paper\folien_WBI\pics\template_0122.png"/>
              <p:cNvPicPr>
                <a:picLocks noChangeAspect="1" noChangeArrowheads="1"/>
              </p:cNvPicPr>
              <p:nvPr/>
            </p:nvPicPr>
            <p:blipFill>
              <a:blip r:embed="rId4"/>
              <a:srcRect l="28571"/>
              <a:stretch>
                <a:fillRect/>
              </a:stretch>
            </p:blipFill>
            <p:spPr bwMode="auto">
              <a:xfrm>
                <a:off x="4800600" y="3200400"/>
                <a:ext cx="381000" cy="53340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101" name="Picture 4" descr="D:\Conferences\position_paper\folien_WBI\pics\template_0181.png"/>
              <p:cNvPicPr>
                <a:picLocks noChangeAspect="1" noChangeArrowheads="1"/>
              </p:cNvPicPr>
              <p:nvPr/>
            </p:nvPicPr>
            <p:blipFill>
              <a:blip r:embed="rId5"/>
              <a:srcRect l="22222" t="11111" r="11111" b="11111"/>
              <a:stretch>
                <a:fillRect/>
              </a:stretch>
            </p:blipFill>
            <p:spPr bwMode="auto">
              <a:xfrm>
                <a:off x="4876800" y="1752600"/>
                <a:ext cx="457200" cy="53340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102" name="Picture 5" descr="D:\Conferences\position_paper\folien_WBI\pics\template_0200.png"/>
              <p:cNvPicPr>
                <a:picLocks noChangeAspect="1" noChangeArrowheads="1"/>
              </p:cNvPicPr>
              <p:nvPr/>
            </p:nvPicPr>
            <p:blipFill>
              <a:blip r:embed="rId6"/>
              <a:srcRect l="22222" t="16667" b="5556"/>
              <a:stretch>
                <a:fillRect/>
              </a:stretch>
            </p:blipFill>
            <p:spPr bwMode="auto">
              <a:xfrm>
                <a:off x="4419600" y="2514600"/>
                <a:ext cx="533400" cy="53340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103" name="Picture 6" descr="D:\Conferences\position_paper\folien_WBI\pics\template_0539.png"/>
              <p:cNvPicPr>
                <a:picLocks noChangeAspect="1" noChangeArrowheads="1"/>
              </p:cNvPicPr>
              <p:nvPr/>
            </p:nvPicPr>
            <p:blipFill>
              <a:blip r:embed="rId7"/>
              <a:srcRect l="6250" t="12500" b="25000"/>
              <a:stretch>
                <a:fillRect/>
              </a:stretch>
            </p:blipFill>
            <p:spPr bwMode="auto">
              <a:xfrm>
                <a:off x="4114800" y="3352800"/>
                <a:ext cx="571500" cy="38100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104" name="Picture 7" descr="D:\Conferences\position_paper\folien_WBI\pics\template_0834.png"/>
              <p:cNvPicPr>
                <a:picLocks noChangeAspect="1" noChangeArrowheads="1"/>
              </p:cNvPicPr>
              <p:nvPr/>
            </p:nvPicPr>
            <p:blipFill>
              <a:blip r:embed="rId8"/>
              <a:srcRect t="20000" r="10000" b="10000"/>
              <a:stretch>
                <a:fillRect/>
              </a:stretch>
            </p:blipFill>
            <p:spPr bwMode="auto">
              <a:xfrm>
                <a:off x="5105400" y="3276600"/>
                <a:ext cx="685800" cy="533400"/>
              </a:xfrm>
              <a:prstGeom prst="rect">
                <a:avLst/>
              </a:prstGeom>
              <a:noFill/>
              <a:effectLst/>
            </p:spPr>
          </p:pic>
          <p:pic>
            <p:nvPicPr>
              <p:cNvPr id="105" name="Picture 9" descr="D:\Data\templates\artificial\MovingFinger\original\template_0070.png"/>
              <p:cNvPicPr>
                <a:picLocks noChangeAspect="1" noChangeArrowheads="1"/>
              </p:cNvPicPr>
              <p:nvPr/>
            </p:nvPicPr>
            <p:blipFill>
              <a:blip r:embed="rId9"/>
              <a:srcRect t="22222" r="22222" b="11111"/>
              <a:stretch>
                <a:fillRect/>
              </a:stretch>
            </p:blipFill>
            <p:spPr bwMode="auto">
              <a:xfrm>
                <a:off x="5334000" y="2514600"/>
                <a:ext cx="533400" cy="457200"/>
              </a:xfrm>
              <a:prstGeom prst="rect">
                <a:avLst/>
              </a:prstGeom>
              <a:noFill/>
              <a:effectLst/>
            </p:spPr>
          </p:pic>
          <p:cxnSp>
            <p:nvCxnSpPr>
              <p:cNvPr id="106" name="Straight Connector 105"/>
              <p:cNvCxnSpPr/>
              <p:nvPr/>
            </p:nvCxnSpPr>
            <p:spPr bwMode="auto">
              <a:xfrm rot="5400000">
                <a:off x="4610100" y="2247900"/>
                <a:ext cx="533400" cy="304800"/>
              </a:xfrm>
              <a:prstGeom prst="line">
                <a:avLst/>
              </a:prstGeom>
              <a:noFill/>
              <a:ln w="349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 rot="16200000" flipH="1">
                <a:off x="5143500" y="2171700"/>
                <a:ext cx="533400" cy="457200"/>
              </a:xfrm>
              <a:prstGeom prst="line">
                <a:avLst/>
              </a:prstGeom>
              <a:noFill/>
              <a:ln w="34925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08" name="Straight Connector 107"/>
              <p:cNvCxnSpPr/>
              <p:nvPr/>
            </p:nvCxnSpPr>
            <p:spPr bwMode="auto">
              <a:xfrm rot="5400000">
                <a:off x="4267200" y="3048000"/>
                <a:ext cx="533400" cy="228600"/>
              </a:xfrm>
              <a:prstGeom prst="line">
                <a:avLst/>
              </a:prstGeom>
              <a:noFill/>
              <a:ln w="34925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09" name="Straight Connector 108"/>
              <p:cNvCxnSpPr/>
              <p:nvPr/>
            </p:nvCxnSpPr>
            <p:spPr bwMode="auto">
              <a:xfrm rot="16200000" flipH="1">
                <a:off x="4648200" y="3048000"/>
                <a:ext cx="457200" cy="152400"/>
              </a:xfrm>
              <a:prstGeom prst="line">
                <a:avLst/>
              </a:prstGeom>
              <a:noFill/>
              <a:ln w="349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 rot="5400000">
                <a:off x="5219700" y="3009900"/>
                <a:ext cx="533400" cy="152400"/>
              </a:xfrm>
              <a:prstGeom prst="line">
                <a:avLst/>
              </a:prstGeom>
              <a:noFill/>
              <a:ln w="34925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cxnSp>
            <p:nvCxnSpPr>
              <p:cNvPr id="111" name="Straight Connector 110"/>
              <p:cNvCxnSpPr>
                <a:endCxn id="99" idx="0"/>
              </p:cNvCxnSpPr>
              <p:nvPr/>
            </p:nvCxnSpPr>
            <p:spPr bwMode="auto">
              <a:xfrm rot="16200000" flipH="1">
                <a:off x="5638800" y="2971800"/>
                <a:ext cx="457200" cy="304800"/>
              </a:xfrm>
              <a:prstGeom prst="line">
                <a:avLst/>
              </a:prstGeom>
              <a:noFill/>
              <a:ln w="34925" cap="flat" cmpd="sng" algn="ctr">
                <a:solidFill>
                  <a:schemeClr val="bg2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</p:grpSp>
      </p:grpSp>
      <p:pic>
        <p:nvPicPr>
          <p:cNvPr id="123" name="Picture 2" descr="D:\Conferences\area_template_matching\folien\camera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7550" y="824400"/>
            <a:ext cx="1214446" cy="1091433"/>
          </a:xfrm>
          <a:prstGeom prst="rect">
            <a:avLst/>
          </a:prstGeom>
          <a:noFill/>
        </p:spPr>
      </p:pic>
      <p:pic>
        <p:nvPicPr>
          <p:cNvPr id="124" name="Picture 3" descr="D:\Conferences\area_template_matching\folien\image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17600" y="2658149"/>
            <a:ext cx="1440000" cy="1260000"/>
          </a:xfrm>
          <a:prstGeom prst="rect">
            <a:avLst/>
          </a:prstGeom>
          <a:noFill/>
        </p:spPr>
      </p:pic>
      <p:sp>
        <p:nvSpPr>
          <p:cNvPr id="131" name="Down Arrow 130"/>
          <p:cNvSpPr/>
          <p:nvPr/>
        </p:nvSpPr>
        <p:spPr bwMode="auto">
          <a:xfrm rot="16200000" flipH="1">
            <a:off x="6394179" y="3622402"/>
            <a:ext cx="192289" cy="642035"/>
          </a:xfrm>
          <a:prstGeom prst="down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132" name="Bent Arrow 131"/>
          <p:cNvSpPr/>
          <p:nvPr/>
        </p:nvSpPr>
        <p:spPr bwMode="auto">
          <a:xfrm rot="10800000" flipH="1">
            <a:off x="777406" y="2098800"/>
            <a:ext cx="435052" cy="1318463"/>
          </a:xfrm>
          <a:prstGeom prst="bent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27983" y="2401143"/>
            <a:ext cx="2480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Color distribution estimation</a:t>
            </a:r>
            <a:endParaRPr lang="de-DE" dirty="0"/>
          </a:p>
        </p:txBody>
      </p:sp>
      <p:pic>
        <p:nvPicPr>
          <p:cNvPr id="84997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 t="25260" r="20785" b="19504"/>
          <a:stretch/>
        </p:blipFill>
        <p:spPr bwMode="auto">
          <a:xfrm>
            <a:off x="4713542" y="2758031"/>
            <a:ext cx="1324886" cy="1185388"/>
          </a:xfrm>
          <a:prstGeom prst="rect">
            <a:avLst/>
          </a:prstGeom>
          <a:noFill/>
        </p:spPr>
      </p:pic>
      <p:sp>
        <p:nvSpPr>
          <p:cNvPr id="53" name="TextBox 52"/>
          <p:cNvSpPr txBox="1"/>
          <p:nvPr/>
        </p:nvSpPr>
        <p:spPr>
          <a:xfrm rot="16200000">
            <a:off x="4014312" y="3187159"/>
            <a:ext cx="109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foreground</a:t>
            </a:r>
            <a:endParaRPr lang="de-DE" dirty="0"/>
          </a:p>
        </p:txBody>
      </p:sp>
      <p:grpSp>
        <p:nvGrpSpPr>
          <p:cNvPr id="12" name="Group 11"/>
          <p:cNvGrpSpPr/>
          <p:nvPr/>
        </p:nvGrpSpPr>
        <p:grpSpPr>
          <a:xfrm>
            <a:off x="4405765" y="4532953"/>
            <a:ext cx="1600514" cy="1149802"/>
            <a:chOff x="4405765" y="4532953"/>
            <a:chExt cx="1600514" cy="1149802"/>
          </a:xfrm>
        </p:grpSpPr>
        <p:pic>
          <p:nvPicPr>
            <p:cNvPr id="84996" name="Picture 4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2" t="25566" r="15261" b="15930"/>
            <a:stretch/>
          </p:blipFill>
          <p:spPr bwMode="auto">
            <a:xfrm>
              <a:off x="4713542" y="4622028"/>
              <a:ext cx="1292737" cy="1007980"/>
            </a:xfrm>
            <a:prstGeom prst="rect">
              <a:avLst/>
            </a:prstGeom>
            <a:noFill/>
          </p:spPr>
        </p:pic>
        <p:sp>
          <p:nvSpPr>
            <p:cNvPr id="54" name="TextBox 53"/>
            <p:cNvSpPr txBox="1"/>
            <p:nvPr/>
          </p:nvSpPr>
          <p:spPr>
            <a:xfrm rot="16200000">
              <a:off x="3984753" y="4953965"/>
              <a:ext cx="11498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background</a:t>
              </a:r>
            </a:p>
          </p:txBody>
        </p:sp>
      </p:grpSp>
      <p:cxnSp>
        <p:nvCxnSpPr>
          <p:cNvPr id="56" name="Straight Arrow Connector 55"/>
          <p:cNvCxnSpPr>
            <a:stCxn id="84997" idx="2"/>
            <a:endCxn id="84996" idx="0"/>
          </p:cNvCxnSpPr>
          <p:nvPr/>
        </p:nvCxnSpPr>
        <p:spPr bwMode="auto">
          <a:xfrm flipH="1">
            <a:off x="5359911" y="3943419"/>
            <a:ext cx="16074" cy="678609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5463245" y="3958542"/>
            <a:ext cx="54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cmp</a:t>
            </a:r>
          </a:p>
          <a:p>
            <a:endParaRPr lang="de-DE" dirty="0" smtClean="0"/>
          </a:p>
        </p:txBody>
      </p:sp>
      <p:sp>
        <p:nvSpPr>
          <p:cNvPr id="60" name="Right Arrow 59"/>
          <p:cNvSpPr/>
          <p:nvPr/>
        </p:nvSpPr>
        <p:spPr bwMode="auto">
          <a:xfrm rot="20335790">
            <a:off x="1912652" y="4569828"/>
            <a:ext cx="2122170" cy="433262"/>
          </a:xfrm>
          <a:prstGeom prst="rightArrow">
            <a:avLst>
              <a:gd name="adj1" fmla="val 2779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Right Arrow 60"/>
          <p:cNvSpPr/>
          <p:nvPr/>
        </p:nvSpPr>
        <p:spPr bwMode="auto">
          <a:xfrm rot="2608689">
            <a:off x="2936413" y="3496870"/>
            <a:ext cx="1223183" cy="433262"/>
          </a:xfrm>
          <a:prstGeom prst="rightArrow">
            <a:avLst>
              <a:gd name="adj1" fmla="val 27792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9" name="Group 38"/>
          <p:cNvGrpSpPr/>
          <p:nvPr/>
        </p:nvGrpSpPr>
        <p:grpSpPr>
          <a:xfrm>
            <a:off x="6228185" y="967276"/>
            <a:ext cx="2304019" cy="3960000"/>
            <a:chOff x="6226469" y="967276"/>
            <a:chExt cx="2331431" cy="3988932"/>
          </a:xfrm>
        </p:grpSpPr>
        <p:pic>
          <p:nvPicPr>
            <p:cNvPr id="40" name="Picture 7" descr="D:\Conferences\area_template_matching\folien\rendered_hand_2.pn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rot="16200000">
              <a:off x="7249506" y="877502"/>
              <a:ext cx="720000" cy="899547"/>
            </a:xfrm>
            <a:prstGeom prst="rect">
              <a:avLst/>
            </a:prstGeom>
            <a:noFill/>
          </p:spPr>
        </p:pic>
        <p:grpSp>
          <p:nvGrpSpPr>
            <p:cNvPr id="41" name="Group 21"/>
            <p:cNvGrpSpPr/>
            <p:nvPr/>
          </p:nvGrpSpPr>
          <p:grpSpPr>
            <a:xfrm>
              <a:off x="6980644" y="2845024"/>
              <a:ext cx="1577256" cy="2111184"/>
              <a:chOff x="6858016" y="2214554"/>
              <a:chExt cx="1577256" cy="2111184"/>
            </a:xfrm>
          </p:grpSpPr>
          <p:pic>
            <p:nvPicPr>
              <p:cNvPr id="44" name="Picture 8" descr="D:\Conferences\area_template_matching\folien\rendered_hand.png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7715272" y="3357562"/>
                <a:ext cx="720000" cy="968176"/>
              </a:xfrm>
              <a:prstGeom prst="rect">
                <a:avLst/>
              </a:prstGeom>
              <a:noFill/>
            </p:spPr>
          </p:pic>
          <p:pic>
            <p:nvPicPr>
              <p:cNvPr id="46" name="Picture 9" descr="D:\Conferences\area_template_matching\folien\rendered_hand_3.png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7643834" y="2214554"/>
                <a:ext cx="720000" cy="1062692"/>
              </a:xfrm>
              <a:prstGeom prst="rect">
                <a:avLst/>
              </a:prstGeom>
              <a:noFill/>
            </p:spPr>
          </p:pic>
          <p:pic>
            <p:nvPicPr>
              <p:cNvPr id="47" name="Picture 10" descr="D:\Conferences\area_template_matching\folien\rendered_hand_4.png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6858016" y="2643182"/>
                <a:ext cx="720000" cy="1126957"/>
              </a:xfrm>
              <a:prstGeom prst="rect">
                <a:avLst/>
              </a:prstGeom>
              <a:noFill/>
            </p:spPr>
          </p:pic>
        </p:grpSp>
        <p:sp>
          <p:nvSpPr>
            <p:cNvPr id="42" name="Down Arrow 41"/>
            <p:cNvSpPr/>
            <p:nvPr/>
          </p:nvSpPr>
          <p:spPr bwMode="auto">
            <a:xfrm rot="10800000">
              <a:off x="7612300" y="1753094"/>
              <a:ext cx="190374" cy="882544"/>
            </a:xfrm>
            <a:prstGeom prst="downArrow">
              <a:avLst>
                <a:gd name="adj1" fmla="val 42364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toneSansITCStd Medium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226469" y="2844462"/>
              <a:ext cx="14879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/>
                <a:t>Multiple hypothesis</a:t>
              </a:r>
              <a:br>
                <a:rPr lang="de-DE" sz="1200" dirty="0" smtClean="0"/>
              </a:br>
              <a:r>
                <a:rPr lang="de-DE" sz="1200" dirty="0" smtClean="0"/>
                <a:t>tracking</a:t>
              </a:r>
              <a:endParaRPr lang="de-DE" sz="1200" dirty="0"/>
            </a:p>
          </p:txBody>
        </p:sp>
      </p:grpSp>
      <p:sp>
        <p:nvSpPr>
          <p:cNvPr id="48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Introduction</a:t>
            </a: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      Related Work      Similarity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Measure      Poste Estimation      Results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>
            <a:spLocks noGrp="1"/>
          </p:cNvSpPr>
          <p:nvPr>
            <p:ph idx="1"/>
          </p:nvPr>
        </p:nvSpPr>
        <p:spPr>
          <a:xfrm>
            <a:off x="692150" y="1143000"/>
            <a:ext cx="7409433" cy="3054096"/>
          </a:xfrm>
        </p:spPr>
        <p:txBody>
          <a:bodyPr/>
          <a:lstStyle/>
          <a:p>
            <a:pPr lvl="1"/>
            <a:r>
              <a:rPr lang="de-DE" dirty="0" smtClean="0"/>
              <a:t>Binary Segmentation</a:t>
            </a:r>
          </a:p>
          <a:p>
            <a:pPr lvl="2"/>
            <a:r>
              <a:rPr lang="de-DE" dirty="0" smtClean="0"/>
              <a:t>Compare difference vectors between gravity center and points at binary silhouette contour </a:t>
            </a:r>
            <a:r>
              <a:rPr lang="de-DE" sz="1200" i="1" dirty="0" smtClean="0"/>
              <a:t>[</a:t>
            </a:r>
            <a:r>
              <a:rPr lang="pt-BR" sz="1200" i="1" dirty="0"/>
              <a:t>I</a:t>
            </a:r>
            <a:r>
              <a:rPr lang="pt-BR" sz="1200" i="1" dirty="0" smtClean="0"/>
              <a:t>mai et. al AFGR</a:t>
            </a:r>
            <a:r>
              <a:rPr lang="de-DE" sz="1200" i="1" dirty="0"/>
              <a:t> </a:t>
            </a:r>
            <a:r>
              <a:rPr lang="de-DE" sz="1200" i="1" dirty="0" smtClean="0"/>
              <a:t>‘</a:t>
            </a:r>
            <a:r>
              <a:rPr lang="pt-BR" sz="1200" i="1" dirty="0" smtClean="0"/>
              <a:t>04][</a:t>
            </a:r>
            <a:r>
              <a:rPr lang="de-DE" sz="1200" i="1" dirty="0" smtClean="0"/>
              <a:t>Shimada et. al </a:t>
            </a:r>
            <a:r>
              <a:rPr lang="de-DE" sz="1200" i="1" dirty="0"/>
              <a:t>ICCV </a:t>
            </a:r>
            <a:r>
              <a:rPr lang="de-DE" sz="1200" i="1" dirty="0" smtClean="0"/>
              <a:t>‘01</a:t>
            </a:r>
            <a:r>
              <a:rPr lang="pt-BR" sz="1200" i="1" dirty="0" smtClean="0"/>
              <a:t>]</a:t>
            </a:r>
          </a:p>
          <a:p>
            <a:pPr lvl="2"/>
            <a:r>
              <a:rPr lang="de-DE" dirty="0" smtClean="0"/>
              <a:t>Intersection between template and segmentation</a:t>
            </a:r>
            <a:br>
              <a:rPr lang="de-DE" dirty="0" smtClean="0"/>
            </a:br>
            <a:r>
              <a:rPr lang="de-DE" sz="1200" i="1" dirty="0" smtClean="0"/>
              <a:t>[Lin et. al AFGR ‘04][Kato et. al </a:t>
            </a:r>
            <a:r>
              <a:rPr lang="de-DE" sz="1200" i="1" dirty="0"/>
              <a:t>AFGR </a:t>
            </a:r>
            <a:r>
              <a:rPr lang="de-DE" sz="1200" i="1" dirty="0" smtClean="0"/>
              <a:t>‘06][Ouhaddi et. al ‘99]</a:t>
            </a:r>
          </a:p>
          <a:p>
            <a:pPr lvl="1"/>
            <a:r>
              <a:rPr lang="pt-BR" dirty="0" smtClean="0"/>
              <a:t>Segmentation likelihood</a:t>
            </a:r>
          </a:p>
          <a:p>
            <a:pPr lvl="2"/>
            <a:r>
              <a:rPr lang="de-DE" dirty="0" smtClean="0"/>
              <a:t>Joint probability using skin likelihood map </a:t>
            </a:r>
            <a:r>
              <a:rPr lang="de-DE" sz="1200" i="1" dirty="0" smtClean="0"/>
              <a:t>[Stenger et. al </a:t>
            </a:r>
            <a:r>
              <a:rPr lang="de-DE" sz="1200" i="1" dirty="0"/>
              <a:t>PAMI </a:t>
            </a:r>
            <a:r>
              <a:rPr lang="de-DE" sz="1200" i="1" dirty="0" smtClean="0"/>
              <a:t>‘06][Sudderth et. al </a:t>
            </a:r>
            <a:r>
              <a:rPr lang="de-DE" sz="1200" i="1" dirty="0"/>
              <a:t>CVPR </a:t>
            </a:r>
            <a:r>
              <a:rPr lang="de-DE" sz="1200" i="1" dirty="0" smtClean="0"/>
              <a:t>‘04]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764792" y="1271016"/>
            <a:ext cx="0" cy="4378828"/>
          </a:xfrm>
          <a:prstGeom prst="line">
            <a:avLst/>
          </a:prstGeom>
          <a:noFill/>
          <a:ln w="15875" cap="flat" cmpd="sng" algn="ctr">
            <a:solidFill>
              <a:schemeClr val="bg2">
                <a:lumMod val="50000"/>
              </a:schemeClr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>
            <a:off x="3875136" y="1271016"/>
            <a:ext cx="0" cy="4319235"/>
          </a:xfrm>
          <a:prstGeom prst="line">
            <a:avLst/>
          </a:prstGeom>
          <a:noFill/>
          <a:ln w="15875" cap="flat" cmpd="sng" algn="ctr">
            <a:solidFill>
              <a:schemeClr val="bg2">
                <a:lumMod val="50000"/>
              </a:schemeClr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6048360" y="1271016"/>
            <a:ext cx="0" cy="4378828"/>
          </a:xfrm>
          <a:prstGeom prst="line">
            <a:avLst/>
          </a:prstGeom>
          <a:noFill/>
          <a:ln w="15875" cap="flat" cmpd="sng" algn="ctr">
            <a:solidFill>
              <a:schemeClr val="bg2">
                <a:lumMod val="50000"/>
              </a:schemeClr>
            </a:solidFill>
            <a:prstDash val="sysDash"/>
            <a:round/>
            <a:headEnd type="none" w="med" len="med"/>
            <a:tailEnd type="none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7610641" y="1271016"/>
            <a:ext cx="0" cy="4495010"/>
          </a:xfrm>
          <a:prstGeom prst="line">
            <a:avLst/>
          </a:prstGeom>
          <a:noFill/>
          <a:ln w="15875" cap="flat" cmpd="sng" algn="ctr">
            <a:solidFill>
              <a:schemeClr val="bg2">
                <a:lumMod val="50000"/>
              </a:schemeClr>
            </a:solidFill>
            <a:prstDash val="sysDash"/>
            <a:round/>
            <a:headEnd type="none" w="med" len="med"/>
            <a:tailEnd type="none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152400"/>
            <a:ext cx="7899400" cy="422275"/>
          </a:xfrm>
        </p:spPr>
        <p:txBody>
          <a:bodyPr/>
          <a:lstStyle/>
          <a:p>
            <a:r>
              <a:rPr lang="de-DE" dirty="0" smtClean="0"/>
              <a:t>Related Work</a:t>
            </a:r>
            <a:endParaRPr lang="de-DE" dirty="0"/>
          </a:p>
        </p:txBody>
      </p:sp>
      <p:sp>
        <p:nvSpPr>
          <p:cNvPr id="63" name="Title 1"/>
          <p:cNvSpPr txBox="1">
            <a:spLocks/>
          </p:cNvSpPr>
          <p:nvPr/>
        </p:nvSpPr>
        <p:spPr bwMode="auto">
          <a:xfrm>
            <a:off x="657225" y="152400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5400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toneSansITCStd Medium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toneSansITCStd Medium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toneSansITCStd Medium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toneSansITCStd Medium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toneSansITCStd Medium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toneSansITCStd Medium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toneSansITCStd Medium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toneSansITCStd Medium" charset="0"/>
              </a:defRPr>
            </a:lvl9pPr>
          </a:lstStyle>
          <a:p>
            <a:r>
              <a:rPr lang="de-DE" dirty="0" smtClean="0"/>
              <a:t>Conventional Tracking Pipeline</a:t>
            </a:r>
            <a:endParaRPr lang="de-DE" dirty="0"/>
          </a:p>
        </p:txBody>
      </p:sp>
      <p:sp>
        <p:nvSpPr>
          <p:cNvPr id="41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Introduction</a:t>
            </a: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      Related Work      Similarity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Measure      Poste Estimation      Results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163105" y="3260855"/>
            <a:ext cx="1440000" cy="206477"/>
          </a:xfrm>
          <a:prstGeom prst="rect">
            <a:avLst/>
          </a:prstGeom>
          <a:noFill/>
        </p:spPr>
        <p:txBody>
          <a:bodyPr wrap="square" lIns="18000" tIns="10800" rIns="18000" bIns="10800" rtlCol="0">
            <a:spAutoFit/>
          </a:bodyPr>
          <a:lstStyle/>
          <a:p>
            <a:pPr algn="ctr"/>
            <a:r>
              <a:rPr lang="de-DE" sz="1200" dirty="0" smtClean="0"/>
              <a:t>Skin segmentation</a:t>
            </a:r>
            <a:endParaRPr lang="de-DE" sz="1200" dirty="0"/>
          </a:p>
        </p:txBody>
      </p:sp>
      <p:sp>
        <p:nvSpPr>
          <p:cNvPr id="87" name="Bent Arrow 86"/>
          <p:cNvSpPr/>
          <p:nvPr/>
        </p:nvSpPr>
        <p:spPr bwMode="auto">
          <a:xfrm rot="5400000" flipH="1">
            <a:off x="6096806" y="4242043"/>
            <a:ext cx="408486" cy="987564"/>
          </a:xfrm>
          <a:prstGeom prst="bentArrow">
            <a:avLst>
              <a:gd name="adj1" fmla="val 24916"/>
              <a:gd name="adj2" fmla="val 25000"/>
              <a:gd name="adj3" fmla="val 25000"/>
              <a:gd name="adj4" fmla="val 4375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pic>
        <p:nvPicPr>
          <p:cNvPr id="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3962" y="4145678"/>
            <a:ext cx="1440000" cy="12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7" name="TextBox 126"/>
          <p:cNvSpPr txBox="1"/>
          <p:nvPr/>
        </p:nvSpPr>
        <p:spPr>
          <a:xfrm>
            <a:off x="2163106" y="3868679"/>
            <a:ext cx="144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Edge detection</a:t>
            </a:r>
            <a:endParaRPr lang="de-DE" sz="1200" dirty="0"/>
          </a:p>
        </p:txBody>
      </p:sp>
      <p:sp>
        <p:nvSpPr>
          <p:cNvPr id="129" name="Bent Arrow 128"/>
          <p:cNvSpPr/>
          <p:nvPr/>
        </p:nvSpPr>
        <p:spPr bwMode="auto">
          <a:xfrm>
            <a:off x="974073" y="2444285"/>
            <a:ext cx="1034994" cy="496800"/>
          </a:xfrm>
          <a:prstGeom prst="bentArrow">
            <a:avLst>
              <a:gd name="adj1" fmla="val 17511"/>
              <a:gd name="adj2" fmla="val 20074"/>
              <a:gd name="adj3" fmla="val 27048"/>
              <a:gd name="adj4" fmla="val 4375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133" name="Bent Arrow 132"/>
          <p:cNvSpPr/>
          <p:nvPr/>
        </p:nvSpPr>
        <p:spPr bwMode="auto">
          <a:xfrm flipV="1">
            <a:off x="1050669" y="4340213"/>
            <a:ext cx="1034994" cy="498212"/>
          </a:xfrm>
          <a:prstGeom prst="bentArrow">
            <a:avLst>
              <a:gd name="adj1" fmla="val 17519"/>
              <a:gd name="adj2" fmla="val 20779"/>
              <a:gd name="adj3" fmla="val 24830"/>
              <a:gd name="adj4" fmla="val 4375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135" name="Bent Arrow 134"/>
          <p:cNvSpPr/>
          <p:nvPr/>
        </p:nvSpPr>
        <p:spPr bwMode="auto">
          <a:xfrm rot="5400000">
            <a:off x="6071847" y="2174901"/>
            <a:ext cx="410400" cy="1035568"/>
          </a:xfrm>
          <a:prstGeom prst="bentArrow">
            <a:avLst>
              <a:gd name="adj1" fmla="val 20439"/>
              <a:gd name="adj2" fmla="val 25000"/>
              <a:gd name="adj3" fmla="val 25000"/>
              <a:gd name="adj4" fmla="val 4375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2361" y="2978570"/>
            <a:ext cx="8342409" cy="1285074"/>
            <a:chOff x="302817" y="3906152"/>
            <a:chExt cx="8342409" cy="1285074"/>
          </a:xfrm>
        </p:grpSpPr>
        <p:pic>
          <p:nvPicPr>
            <p:cNvPr id="124" name="Picture 3" descr="D:\Conferences\area_template_matching\folien\ima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817" y="3931226"/>
              <a:ext cx="1440000" cy="1260000"/>
            </a:xfrm>
            <a:prstGeom prst="rect">
              <a:avLst/>
            </a:prstGeom>
            <a:noFill/>
          </p:spPr>
        </p:pic>
        <p:sp>
          <p:nvSpPr>
            <p:cNvPr id="131" name="Down Arrow 130"/>
            <p:cNvSpPr/>
            <p:nvPr/>
          </p:nvSpPr>
          <p:spPr bwMode="auto">
            <a:xfrm rot="16200000" flipH="1">
              <a:off x="7559113" y="4416499"/>
              <a:ext cx="180000" cy="468000"/>
            </a:xfrm>
            <a:prstGeom prst="downArrow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toneSansITCStd Medium" charset="0"/>
              </a:endParaRPr>
            </a:p>
          </p:txBody>
        </p:sp>
        <p:pic>
          <p:nvPicPr>
            <p:cNvPr id="126" name="Picture 7" descr="D:\Conferences\area_template_matching\folien\rendered_hand_2.pn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30448" y="4211277"/>
              <a:ext cx="714778" cy="888970"/>
            </a:xfrm>
            <a:prstGeom prst="rect">
              <a:avLst/>
            </a:prstGeom>
            <a:noFill/>
          </p:spPr>
        </p:pic>
        <p:grpSp>
          <p:nvGrpSpPr>
            <p:cNvPr id="128" name="Group 21"/>
            <p:cNvGrpSpPr/>
            <p:nvPr/>
          </p:nvGrpSpPr>
          <p:grpSpPr>
            <a:xfrm>
              <a:off x="6251933" y="3906152"/>
              <a:ext cx="1057709" cy="1257462"/>
              <a:chOff x="6923835" y="2214554"/>
              <a:chExt cx="1440000" cy="1676013"/>
            </a:xfrm>
          </p:grpSpPr>
          <p:pic>
            <p:nvPicPr>
              <p:cNvPr id="138" name="Picture 9" descr="D:\Conferences\area_template_matching\folien\rendered_hand_3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20984605">
                <a:off x="7643835" y="2214554"/>
                <a:ext cx="720000" cy="1062692"/>
              </a:xfrm>
              <a:prstGeom prst="rect">
                <a:avLst/>
              </a:prstGeom>
              <a:noFill/>
            </p:spPr>
          </p:pic>
          <p:pic>
            <p:nvPicPr>
              <p:cNvPr id="139" name="Picture 10" descr="D:\Conferences\area_template_matching\folien\rendered_hand_4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6923835" y="2231269"/>
                <a:ext cx="720001" cy="1126956"/>
              </a:xfrm>
              <a:prstGeom prst="rect">
                <a:avLst/>
              </a:prstGeom>
              <a:noFill/>
            </p:spPr>
          </p:pic>
          <p:pic>
            <p:nvPicPr>
              <p:cNvPr id="137" name="Picture 8" descr="D:\Conferences\area_template_matching\folien\rendered_hand.png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19530858">
                <a:off x="7618938" y="2922391"/>
                <a:ext cx="720001" cy="968176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9126" y="4145678"/>
            <a:ext cx="1440000" cy="12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153961" y="2000855"/>
            <a:ext cx="3514309" cy="1260000"/>
            <a:chOff x="2193561" y="2928437"/>
            <a:chExt cx="3514309" cy="1260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93561" y="2928437"/>
              <a:ext cx="1440000" cy="12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67870" y="2928437"/>
              <a:ext cx="1440000" cy="12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ight Arrow 21"/>
            <p:cNvSpPr/>
            <p:nvPr/>
          </p:nvSpPr>
          <p:spPr bwMode="auto">
            <a:xfrm>
              <a:off x="3689672" y="3455837"/>
              <a:ext cx="479608" cy="205200"/>
            </a:xfrm>
            <a:prstGeom prst="rightArrow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1" name="Right Arrow 60"/>
          <p:cNvSpPr/>
          <p:nvPr/>
        </p:nvSpPr>
        <p:spPr bwMode="auto">
          <a:xfrm>
            <a:off x="3659216" y="4633225"/>
            <a:ext cx="479608" cy="205200"/>
          </a:xfrm>
          <a:prstGeom prst="right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oup 2"/>
          <p:cNvGrpSpPr/>
          <p:nvPr/>
        </p:nvGrpSpPr>
        <p:grpSpPr>
          <a:xfrm>
            <a:off x="171778" y="4354300"/>
            <a:ext cx="7543877" cy="760484"/>
            <a:chOff x="-36988" y="1844741"/>
            <a:chExt cx="7543877" cy="760484"/>
          </a:xfrm>
        </p:grpSpPr>
        <p:sp>
          <p:nvSpPr>
            <p:cNvPr id="80" name="TextBox 79"/>
            <p:cNvSpPr txBox="1"/>
            <p:nvPr/>
          </p:nvSpPr>
          <p:spPr>
            <a:xfrm>
              <a:off x="-36988" y="1844741"/>
              <a:ext cx="14435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Sources of error</a:t>
              </a:r>
              <a:endParaRPr lang="de-DE" dirty="0"/>
            </a:p>
          </p:txBody>
        </p:sp>
        <p:sp>
          <p:nvSpPr>
            <p:cNvPr id="81" name="Trapezoid 80"/>
            <p:cNvSpPr/>
            <p:nvPr/>
          </p:nvSpPr>
          <p:spPr bwMode="auto">
            <a:xfrm rot="16200000">
              <a:off x="3414145" y="-1487518"/>
              <a:ext cx="723907" cy="7461580"/>
            </a:xfrm>
            <a:prstGeom prst="trapezoid">
              <a:avLst>
                <a:gd name="adj" fmla="val 33013"/>
              </a:avLst>
            </a:prstGeom>
            <a:gradFill flip="none" rotWithShape="1">
              <a:gsLst>
                <a:gs pos="100000">
                  <a:srgbClr val="FF0000"/>
                </a:gs>
                <a:gs pos="39000">
                  <a:schemeClr val="accent1"/>
                </a:gs>
              </a:gsLst>
              <a:lin ang="5400000" scaled="0"/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2" name="Right Arrow 31"/>
          <p:cNvSpPr/>
          <p:nvPr/>
        </p:nvSpPr>
        <p:spPr bwMode="auto">
          <a:xfrm>
            <a:off x="1766313" y="5649844"/>
            <a:ext cx="355925" cy="205200"/>
          </a:xfrm>
          <a:prstGeom prst="right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ight Arrow 32"/>
          <p:cNvSpPr/>
          <p:nvPr/>
        </p:nvSpPr>
        <p:spPr bwMode="auto">
          <a:xfrm>
            <a:off x="5759263" y="5649844"/>
            <a:ext cx="355925" cy="205200"/>
          </a:xfrm>
          <a:prstGeom prst="right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oup 8"/>
          <p:cNvGrpSpPr/>
          <p:nvPr/>
        </p:nvGrpSpPr>
        <p:grpSpPr>
          <a:xfrm>
            <a:off x="178008" y="1184836"/>
            <a:ext cx="8436762" cy="307782"/>
            <a:chOff x="171888" y="2497749"/>
            <a:chExt cx="8436762" cy="307782"/>
          </a:xfrm>
        </p:grpSpPr>
        <p:sp>
          <p:nvSpPr>
            <p:cNvPr id="20" name="TextBox 19"/>
            <p:cNvSpPr txBox="1"/>
            <p:nvPr/>
          </p:nvSpPr>
          <p:spPr>
            <a:xfrm>
              <a:off x="4222150" y="2497754"/>
              <a:ext cx="144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B</a:t>
              </a:r>
              <a:r>
                <a:rPr lang="de-DE" dirty="0" smtClean="0"/>
                <a:t>inarization</a:t>
              </a:r>
              <a:endParaRPr lang="de-DE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051912" y="2497752"/>
              <a:ext cx="16501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Feature extraction</a:t>
              </a:r>
              <a:endParaRPr lang="de-DE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67011" y="2497754"/>
              <a:ext cx="12115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Matching</a:t>
              </a:r>
              <a:endParaRPr lang="de-DE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97124" y="2497749"/>
              <a:ext cx="12115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Result</a:t>
              </a:r>
              <a:endParaRPr lang="de-DE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1888" y="2497750"/>
              <a:ext cx="13901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Capture image</a:t>
              </a:r>
              <a:endParaRPr lang="de-DE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28272" y="4608570"/>
            <a:ext cx="1415579" cy="1764452"/>
            <a:chOff x="4222152" y="4320000"/>
            <a:chExt cx="1415579" cy="1764452"/>
          </a:xfrm>
        </p:grpSpPr>
        <p:cxnSp>
          <p:nvCxnSpPr>
            <p:cNvPr id="12" name="Straight Connector 11"/>
            <p:cNvCxnSpPr/>
            <p:nvPr/>
          </p:nvCxnSpPr>
          <p:spPr bwMode="auto">
            <a:xfrm flipH="1">
              <a:off x="4222152" y="4320000"/>
              <a:ext cx="1255104" cy="1764452"/>
            </a:xfrm>
            <a:prstGeom prst="lin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4443984" y="4320000"/>
              <a:ext cx="1193747" cy="1764452"/>
            </a:xfrm>
            <a:prstGeom prst="lin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2163105" y="4608570"/>
            <a:ext cx="1415579" cy="1764452"/>
            <a:chOff x="4222152" y="4320000"/>
            <a:chExt cx="1415579" cy="1764452"/>
          </a:xfrm>
        </p:grpSpPr>
        <p:cxnSp>
          <p:nvCxnSpPr>
            <p:cNvPr id="60" name="Straight Connector 59"/>
            <p:cNvCxnSpPr/>
            <p:nvPr/>
          </p:nvCxnSpPr>
          <p:spPr bwMode="auto">
            <a:xfrm flipH="1">
              <a:off x="4222152" y="4320000"/>
              <a:ext cx="1255104" cy="1764452"/>
            </a:xfrm>
            <a:prstGeom prst="lin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4443984" y="4320000"/>
              <a:ext cx="1193747" cy="1764452"/>
            </a:xfrm>
            <a:prstGeom prst="line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sp>
        <p:nvSpPr>
          <p:cNvPr id="45" name="Text Box 44"/>
          <p:cNvSpPr txBox="1">
            <a:spLocks noChangeArrowheads="1"/>
          </p:cNvSpPr>
          <p:nvPr/>
        </p:nvSpPr>
        <p:spPr bwMode="auto">
          <a:xfrm>
            <a:off x="687600" y="6501600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2"/>
                </a:solidFill>
              </a:rPr>
              <a:t>Introduction</a:t>
            </a: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      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Related Work      </a:t>
            </a: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Similarity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Measure      Poste Estimation      Results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7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8.33333E-7 0.3083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41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1481E-6 L 2.22222E-6 0.450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5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8.33333E-7 0.5004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2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3" grpId="0"/>
      <p:bldP spid="72" grpId="0"/>
      <p:bldP spid="87" grpId="0" animBg="1"/>
      <p:bldP spid="127" grpId="0"/>
      <p:bldP spid="129" grpId="0" animBg="1"/>
      <p:bldP spid="133" grpId="0" animBg="1"/>
      <p:bldP spid="135" grpId="0" animBg="1"/>
      <p:bldP spid="61" grpId="0" animBg="1"/>
      <p:bldP spid="32" grpId="0" animBg="1"/>
      <p:bldP spid="33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Our Color Divergence-Based </a:t>
            </a:r>
            <a:r>
              <a:rPr lang="de-DE" dirty="0"/>
              <a:t>S</a:t>
            </a:r>
            <a:r>
              <a:rPr lang="de-DE" dirty="0" smtClean="0"/>
              <a:t>imilarity</a:t>
            </a:r>
            <a:endParaRPr lang="de-DE" dirty="0"/>
          </a:p>
        </p:txBody>
      </p:sp>
      <p:cxnSp>
        <p:nvCxnSpPr>
          <p:cNvPr id="41" name="Straight Arrow Connector 192"/>
          <p:cNvCxnSpPr>
            <a:stCxn id="44" idx="2"/>
            <a:endCxn id="43" idx="0"/>
          </p:cNvCxnSpPr>
          <p:nvPr/>
        </p:nvCxnSpPr>
        <p:spPr>
          <a:xfrm rot="16200000" flipH="1">
            <a:off x="4787172" y="3973552"/>
            <a:ext cx="440365" cy="1141959"/>
          </a:xfrm>
          <a:prstGeom prst="curvedConnector3">
            <a:avLst>
              <a:gd name="adj1" fmla="val 50000"/>
            </a:avLst>
          </a:prstGeom>
          <a:ln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42" name="Elbow Connector 35"/>
          <p:cNvCxnSpPr>
            <a:stCxn id="45" idx="2"/>
            <a:endCxn id="44" idx="0"/>
          </p:cNvCxnSpPr>
          <p:nvPr/>
        </p:nvCxnSpPr>
        <p:spPr>
          <a:xfrm rot="16200000" flipH="1">
            <a:off x="3630835" y="2604409"/>
            <a:ext cx="529699" cy="1081381"/>
          </a:xfrm>
          <a:prstGeom prst="curvedConnector3">
            <a:avLst>
              <a:gd name="adj1" fmla="val 50000"/>
            </a:avLst>
          </a:prstGeom>
          <a:ln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43" name="Rounded Rectangle 42"/>
          <p:cNvSpPr/>
          <p:nvPr/>
        </p:nvSpPr>
        <p:spPr>
          <a:xfrm>
            <a:off x="4776345" y="4764715"/>
            <a:ext cx="1603977" cy="61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2000" dirty="0" smtClean="0"/>
              <a:t>Check color distribution</a:t>
            </a:r>
            <a:endParaRPr lang="de-DE" sz="2000" dirty="0"/>
          </a:p>
        </p:txBody>
      </p:sp>
      <p:sp>
        <p:nvSpPr>
          <p:cNvPr id="44" name="Rounded Rectangle 43"/>
          <p:cNvSpPr/>
          <p:nvPr/>
        </p:nvSpPr>
        <p:spPr>
          <a:xfrm>
            <a:off x="3294417" y="3409950"/>
            <a:ext cx="2283916" cy="9144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2000" dirty="0" smtClean="0"/>
              <a:t>Fore- and Background from Hypothesis</a:t>
            </a:r>
            <a:endParaRPr lang="de-DE" sz="2000" dirty="0"/>
          </a:p>
        </p:txBody>
      </p:sp>
      <p:sp>
        <p:nvSpPr>
          <p:cNvPr id="45" name="Rounded Rectangle 44"/>
          <p:cNvSpPr/>
          <p:nvPr/>
        </p:nvSpPr>
        <p:spPr>
          <a:xfrm>
            <a:off x="2318008" y="2268251"/>
            <a:ext cx="2073972" cy="612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2000" dirty="0" smtClean="0"/>
              <a:t>Hypothesis about shape</a:t>
            </a:r>
            <a:endParaRPr lang="de-DE" sz="2000" dirty="0"/>
          </a:p>
        </p:txBody>
      </p:sp>
      <p:sp>
        <p:nvSpPr>
          <p:cNvPr id="46" name="Parallelogram 45"/>
          <p:cNvSpPr/>
          <p:nvPr/>
        </p:nvSpPr>
        <p:spPr>
          <a:xfrm>
            <a:off x="2020614" y="1140336"/>
            <a:ext cx="2155342" cy="504000"/>
          </a:xfrm>
          <a:prstGeom prst="parallelogram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2000" dirty="0"/>
              <a:t>Input Image</a:t>
            </a:r>
            <a:endParaRPr lang="de-DE" sz="2000" dirty="0"/>
          </a:p>
        </p:txBody>
      </p:sp>
      <p:cxnSp>
        <p:nvCxnSpPr>
          <p:cNvPr id="47" name="Straight Arrow Connector 192"/>
          <p:cNvCxnSpPr>
            <a:endCxn id="45" idx="0"/>
          </p:cNvCxnSpPr>
          <p:nvPr/>
        </p:nvCxnSpPr>
        <p:spPr>
          <a:xfrm rot="16200000" flipH="1">
            <a:off x="2807767" y="1721023"/>
            <a:ext cx="623915" cy="470540"/>
          </a:xfrm>
          <a:prstGeom prst="curvedConnector3">
            <a:avLst>
              <a:gd name="adj1" fmla="val 50000"/>
            </a:avLst>
          </a:prstGeom>
          <a:ln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48" name="Parallelogram 47"/>
          <p:cNvSpPr/>
          <p:nvPr/>
        </p:nvSpPr>
        <p:spPr>
          <a:xfrm>
            <a:off x="6308202" y="5883453"/>
            <a:ext cx="1828193" cy="504000"/>
          </a:xfrm>
          <a:prstGeom prst="parallelogram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5" rIns="91431" bIns="45715" rtlCol="0" anchor="ctr"/>
          <a:lstStyle/>
          <a:p>
            <a:pPr algn="ctr"/>
            <a:r>
              <a:rPr lang="en-US" sz="2000" dirty="0"/>
              <a:t>Likelihood</a:t>
            </a:r>
            <a:endParaRPr lang="de-DE" sz="2000" dirty="0"/>
          </a:p>
        </p:txBody>
      </p:sp>
      <p:cxnSp>
        <p:nvCxnSpPr>
          <p:cNvPr id="49" name="Elbow Connector 35"/>
          <p:cNvCxnSpPr>
            <a:stCxn id="43" idx="2"/>
          </p:cNvCxnSpPr>
          <p:nvPr/>
        </p:nvCxnSpPr>
        <p:spPr>
          <a:xfrm rot="16200000" flipH="1">
            <a:off x="6115242" y="4839806"/>
            <a:ext cx="506738" cy="1580555"/>
          </a:xfrm>
          <a:prstGeom prst="curvedConnector3">
            <a:avLst>
              <a:gd name="adj1" fmla="val 50000"/>
            </a:avLst>
          </a:prstGeom>
          <a:ln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9217" name="Picture 1" descr="D:\Conferences\color-based_tpl_matching\folien\bilder\bild_036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389" y="896936"/>
            <a:ext cx="1324779" cy="990801"/>
          </a:xfrm>
          <a:prstGeom prst="rect">
            <a:avLst/>
          </a:prstGeom>
          <a:noFill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7295" y="4602715"/>
            <a:ext cx="892965" cy="936000"/>
          </a:xfrm>
          <a:prstGeom prst="rect">
            <a:avLst/>
          </a:prstGeom>
          <a:noFill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4454" y="4605805"/>
            <a:ext cx="905383" cy="936000"/>
          </a:xfrm>
          <a:prstGeom prst="rect">
            <a:avLst/>
          </a:prstGeom>
          <a:noFill/>
        </p:spPr>
      </p:pic>
      <p:pic>
        <p:nvPicPr>
          <p:cNvPr id="9223" name="Picture 7" descr="D:\Conferences\color-based_tpl_matching\folien\bilder\bmvc_pointing_hand_0360_backg2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20614" y="3332772"/>
            <a:ext cx="1080000" cy="1080000"/>
          </a:xfrm>
          <a:prstGeom prst="rect">
            <a:avLst/>
          </a:prstGeom>
          <a:noFill/>
        </p:spPr>
      </p:pic>
      <p:pic>
        <p:nvPicPr>
          <p:cNvPr id="9224" name="Picture 8" descr="D:\Conferences\color-based_tpl_matching\folien\bilder\bmvc_pointing_hand_0360_foreg2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25018" y="3333572"/>
            <a:ext cx="1095596" cy="10800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>
            <a:stCxn id="9224" idx="2"/>
            <a:endCxn id="9221" idx="0"/>
          </p:cNvCxnSpPr>
          <p:nvPr/>
        </p:nvCxnSpPr>
        <p:spPr bwMode="auto">
          <a:xfrm>
            <a:off x="1472816" y="4413572"/>
            <a:ext cx="690962" cy="189143"/>
          </a:xfrm>
          <a:prstGeom prst="straightConnector1">
            <a:avLst/>
          </a:pr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9223" idx="2"/>
            <a:endCxn id="9222" idx="0"/>
          </p:cNvCxnSpPr>
          <p:nvPr/>
        </p:nvCxnSpPr>
        <p:spPr bwMode="auto">
          <a:xfrm>
            <a:off x="2560614" y="4412772"/>
            <a:ext cx="776532" cy="193033"/>
          </a:xfrm>
          <a:prstGeom prst="straightConnector1">
            <a:avLst/>
          </a:pr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04504" y="5883453"/>
            <a:ext cx="1288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Dissimilarity</a:t>
            </a:r>
            <a:endParaRPr lang="de-DE" sz="1600" dirty="0"/>
          </a:p>
        </p:txBody>
      </p:sp>
      <p:cxnSp>
        <p:nvCxnSpPr>
          <p:cNvPr id="19" name="Straight Arrow Connector 18"/>
          <p:cNvCxnSpPr>
            <a:stCxn id="9221" idx="3"/>
            <a:endCxn id="9222" idx="1"/>
          </p:cNvCxnSpPr>
          <p:nvPr/>
        </p:nvCxnSpPr>
        <p:spPr bwMode="auto">
          <a:xfrm>
            <a:off x="2610260" y="5070715"/>
            <a:ext cx="274194" cy="3090"/>
          </a:xfrm>
          <a:prstGeom prst="straightConnector1">
            <a:avLst/>
          </a:pr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triangl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17" idx="0"/>
          </p:cNvCxnSpPr>
          <p:nvPr/>
        </p:nvCxnSpPr>
        <p:spPr bwMode="auto">
          <a:xfrm rot="16200000" flipV="1">
            <a:off x="2443295" y="5377868"/>
            <a:ext cx="809646" cy="201524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      Related Work      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Similarity</a:t>
            </a:r>
            <a:r>
              <a:rPr lang="en-US" sz="1000" baseline="0" dirty="0" smtClean="0">
                <a:solidFill>
                  <a:schemeClr val="bg2">
                    <a:lumMod val="75000"/>
                  </a:schemeClr>
                </a:solidFill>
              </a:rPr>
              <a:t> Measure      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Poste Estimation      Results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6712" y="2034251"/>
            <a:ext cx="1444045" cy="1080000"/>
            <a:chOff x="596712" y="2034251"/>
            <a:chExt cx="1444045" cy="1080000"/>
          </a:xfrm>
        </p:grpSpPr>
        <p:pic>
          <p:nvPicPr>
            <p:cNvPr id="9218" name="Picture 2" descr="D:\Conferences\color-based_tpl_matching\folien\bilder\bmvc_pointing_hand_0360_overlay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12" y="2034251"/>
              <a:ext cx="1444045" cy="1080000"/>
            </a:xfrm>
            <a:prstGeom prst="rect">
              <a:avLst/>
            </a:prstGeom>
            <a:noFill/>
          </p:spPr>
        </p:pic>
        <p:sp>
          <p:nvSpPr>
            <p:cNvPr id="3" name="Rectangle 2"/>
            <p:cNvSpPr/>
            <p:nvPr/>
          </p:nvSpPr>
          <p:spPr bwMode="auto">
            <a:xfrm>
              <a:off x="857251" y="2124075"/>
              <a:ext cx="723900" cy="756174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2" name="Straight Arrow Connector 11"/>
          <p:cNvCxnSpPr>
            <a:endCxn id="9224" idx="0"/>
          </p:cNvCxnSpPr>
          <p:nvPr/>
        </p:nvCxnSpPr>
        <p:spPr bwMode="auto">
          <a:xfrm>
            <a:off x="1142778" y="2574251"/>
            <a:ext cx="330038" cy="759321"/>
          </a:xfrm>
          <a:prstGeom prst="straightConnector1">
            <a:avLst/>
          </a:pr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endCxn id="9223" idx="0"/>
          </p:cNvCxnSpPr>
          <p:nvPr/>
        </p:nvCxnSpPr>
        <p:spPr bwMode="auto">
          <a:xfrm>
            <a:off x="1581151" y="2880249"/>
            <a:ext cx="979463" cy="452523"/>
          </a:xfrm>
          <a:prstGeom prst="straightConnector1">
            <a:avLst/>
          </a:pr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Dissimilarity Measure</a:t>
            </a:r>
            <a:endParaRPr lang="de-D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Goal: compute extremely fast</a:t>
            </a:r>
          </a:p>
          <a:p>
            <a:r>
              <a:rPr lang="de-DE" dirty="0" smtClean="0"/>
              <a:t>Gaussian distribution for foreground color:-              and background color:</a:t>
            </a:r>
          </a:p>
          <a:p>
            <a:r>
              <a:rPr lang="de-DE" dirty="0" smtClean="0"/>
              <a:t>Similarity =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r>
              <a:rPr lang="de-DE" dirty="0" smtClean="0"/>
              <a:t>Kullback-Leibler divergence for Gaussians performed </a:t>
            </a:r>
            <a:r>
              <a:rPr lang="de-DE" dirty="0"/>
              <a:t>worse</a:t>
            </a:r>
          </a:p>
          <a:p>
            <a:endParaRPr lang="de-DE" dirty="0"/>
          </a:p>
        </p:txBody>
      </p:sp>
      <p:pic>
        <p:nvPicPr>
          <p:cNvPr id="5" name="Picture 4" descr="D:\Conferences\color-based_tpl_matching\ISVC_folien\formeln\mean_cov-mat_foreg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558" y="1780262"/>
            <a:ext cx="848571" cy="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Conferences\color-based_tpl_matching\ISVC_folien\formeln\mean_cov-mat_backg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381" y="2161536"/>
            <a:ext cx="834545" cy="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2174" y="3397274"/>
            <a:ext cx="5738120" cy="215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4291509" y="3472397"/>
            <a:ext cx="0" cy="1983070"/>
          </a:xfrm>
          <a:prstGeom prst="line">
            <a:avLst/>
          </a:prstGeom>
          <a:noFill/>
          <a:ln w="19050" cap="flat" cmpd="sng" algn="ctr">
            <a:solidFill>
              <a:schemeClr val="bg2">
                <a:lumMod val="75000"/>
              </a:schemeClr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291509" y="5096797"/>
            <a:ext cx="0" cy="36463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5958558" y="3462667"/>
            <a:ext cx="0" cy="1983070"/>
          </a:xfrm>
          <a:prstGeom prst="line">
            <a:avLst/>
          </a:prstGeom>
          <a:noFill/>
          <a:ln w="12700" cap="flat" cmpd="sng" algn="ctr">
            <a:solidFill>
              <a:schemeClr val="bg2">
                <a:lumMod val="90000"/>
              </a:schemeClr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5958558" y="5370550"/>
            <a:ext cx="0" cy="95793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4098" name="Picture 2" descr="D:\Conferences\color-based_tpl_matching\ISVC_folien\formeln\color-div_backg-in-fore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750" y="2650872"/>
            <a:ext cx="1868166" cy="32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295684" y="2613266"/>
            <a:ext cx="2195202" cy="400110"/>
            <a:chOff x="4295684" y="2613266"/>
            <a:chExt cx="2195202" cy="400110"/>
          </a:xfrm>
        </p:grpSpPr>
        <p:pic>
          <p:nvPicPr>
            <p:cNvPr id="4099" name="Picture 3" descr="D:\Conferences\color-based_tpl_matching\ISVC_folien\formeln\color-div_foreg-in-backg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686" y="2651321"/>
              <a:ext cx="1879200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295684" y="2613266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+</a:t>
              </a:r>
              <a:endParaRPr lang="de-DE" sz="2000" dirty="0"/>
            </a:p>
          </p:txBody>
        </p:sp>
      </p:grpSp>
      <p:sp>
        <p:nvSpPr>
          <p:cNvPr id="4" name="Oval 3"/>
          <p:cNvSpPr/>
          <p:nvPr/>
        </p:nvSpPr>
        <p:spPr bwMode="auto">
          <a:xfrm>
            <a:off x="4250996" y="5072280"/>
            <a:ext cx="71491" cy="6863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/>
          <p:cNvSpPr/>
          <p:nvPr/>
        </p:nvSpPr>
        <p:spPr bwMode="auto">
          <a:xfrm>
            <a:off x="5922812" y="5346550"/>
            <a:ext cx="71491" cy="6863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      Related Work      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Similarity</a:t>
            </a:r>
            <a:r>
              <a:rPr lang="en-US" sz="1000" baseline="0" dirty="0" smtClean="0">
                <a:solidFill>
                  <a:schemeClr val="bg2">
                    <a:lumMod val="75000"/>
                  </a:schemeClr>
                </a:solidFill>
              </a:rPr>
              <a:t> Measure      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Poste Estimation      Results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5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Our Fast Color </a:t>
            </a:r>
            <a:r>
              <a:rPr lang="en-US" sz="2800" dirty="0"/>
              <a:t>Distribution Estimation</a:t>
            </a:r>
            <a:endParaRPr lang="de-D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Color mean </a:t>
            </a:r>
            <a:r>
              <a:rPr lang="de-DE" b="1" dirty="0" smtClean="0">
                <a:sym typeface="Symbol"/>
              </a:rPr>
              <a:t></a:t>
            </a:r>
            <a:r>
              <a:rPr lang="de-DE" dirty="0" smtClean="0">
                <a:sym typeface="Symbol"/>
              </a:rPr>
              <a:t> </a:t>
            </a:r>
            <a:r>
              <a:rPr lang="de-DE" dirty="0" smtClean="0"/>
              <a:t>is normalizing sum of pixel colors</a:t>
            </a:r>
          </a:p>
          <a:p>
            <a:r>
              <a:rPr lang="de-DE" dirty="0" smtClean="0"/>
              <a:t>Color covariance matrix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For each channel in input image:</a:t>
            </a:r>
          </a:p>
          <a:p>
            <a:pPr lvl="1"/>
            <a:r>
              <a:rPr lang="de-DE" dirty="0" smtClean="0"/>
              <a:t>Compute integral image</a:t>
            </a:r>
          </a:p>
          <a:p>
            <a:r>
              <a:rPr lang="de-DE" dirty="0" smtClean="0"/>
              <a:t>For all templates:</a:t>
            </a:r>
          </a:p>
          <a:p>
            <a:pPr lvl="1"/>
            <a:r>
              <a:rPr lang="de-DE" dirty="0" smtClean="0"/>
              <a:t>Axis-aligned rectangle representation</a:t>
            </a:r>
          </a:p>
          <a:p>
            <a:pPr lvl="1"/>
            <a:r>
              <a:rPr lang="en-US" dirty="0" smtClean="0"/>
              <a:t>Subdivide large rectangles</a:t>
            </a:r>
          </a:p>
        </p:txBody>
      </p:sp>
      <p:pic>
        <p:nvPicPr>
          <p:cNvPr id="5" name="Picture 1" descr="D:\Conferences\area_template_matching\amdo\folien\bilder\template_tau05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3550" y="3301757"/>
            <a:ext cx="2984500" cy="2971616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 bwMode="auto">
          <a:xfrm>
            <a:off x="7030657" y="3830846"/>
            <a:ext cx="5143" cy="445879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6356990" y="4980286"/>
            <a:ext cx="1278747" cy="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354609" y="5397366"/>
            <a:ext cx="1274501" cy="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356990" y="5827206"/>
            <a:ext cx="1279319" cy="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7026963" y="4747424"/>
            <a:ext cx="8837" cy="1525949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7030039" y="4279271"/>
            <a:ext cx="618" cy="9488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7028810" y="4374151"/>
            <a:ext cx="1229" cy="413414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2050" name="Picture 2" descr="D:\Conferences\color-based_tpl_matching\ISVC_folien\formeln\covariance-estimation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7" y="2142194"/>
            <a:ext cx="2140364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onferences\color-based_tpl_matching\ISVC_folien\formeln\covariance-estimation_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2834660"/>
            <a:ext cx="2322929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Conferences\color-based_tpl_matching\ISVC_folien\formeln\covariance-estimation_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28" y="3554831"/>
            <a:ext cx="2490517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      Related Work      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Similarity</a:t>
            </a:r>
            <a:r>
              <a:rPr lang="en-US" sz="1000" baseline="0" dirty="0" smtClean="0">
                <a:solidFill>
                  <a:schemeClr val="bg2">
                    <a:lumMod val="75000"/>
                  </a:schemeClr>
                </a:solidFill>
              </a:rPr>
              <a:t> Measure      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Poste Estimation      Results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Tracking by Detection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Tracking by detection</a:t>
            </a:r>
          </a:p>
          <a:p>
            <a:pPr lvl="1"/>
            <a:r>
              <a:rPr lang="de-DE" dirty="0" smtClean="0"/>
              <a:t>No manual initialization</a:t>
            </a:r>
          </a:p>
          <a:p>
            <a:pPr lvl="1"/>
            <a:r>
              <a:rPr lang="de-DE" dirty="0" smtClean="0"/>
              <a:t>No predictive filtering</a:t>
            </a:r>
          </a:p>
          <a:p>
            <a:pPr lvl="2"/>
            <a:r>
              <a:rPr lang="de-DE" dirty="0" smtClean="0"/>
              <a:t>Predictive filtering tends to drift away</a:t>
            </a:r>
          </a:p>
          <a:p>
            <a:pPr lvl="2"/>
            <a:r>
              <a:rPr lang="de-DE" dirty="0" smtClean="0"/>
              <a:t>Real hand movements are unpredictable</a:t>
            </a:r>
          </a:p>
          <a:p>
            <a:r>
              <a:rPr lang="de-DE" dirty="0" smtClean="0"/>
              <a:t>For each frame:</a:t>
            </a:r>
          </a:p>
          <a:p>
            <a:pPr lvl="1"/>
            <a:r>
              <a:rPr lang="de-DE" dirty="0" smtClean="0"/>
              <a:t>find </a:t>
            </a:r>
            <a:r>
              <a:rPr lang="de-DE" i="1" dirty="0" smtClean="0"/>
              <a:t>hand pose &amp; position</a:t>
            </a:r>
            <a:endParaRPr lang="de-DE" i="1" dirty="0"/>
          </a:p>
          <a:p>
            <a:pPr lvl="1">
              <a:buFont typeface="StoneSansITCStd Medium" pitchFamily="50" charset="0"/>
              <a:buChar char="="/>
            </a:pPr>
            <a:r>
              <a:rPr lang="de-DE" dirty="0" smtClean="0"/>
              <a:t>find </a:t>
            </a:r>
            <a:r>
              <a:rPr lang="de-DE" i="1" dirty="0" smtClean="0"/>
              <a:t>global max</a:t>
            </a:r>
            <a:r>
              <a:rPr lang="de-DE" dirty="0" smtClean="0"/>
              <a:t> in likelihood map</a:t>
            </a:r>
          </a:p>
          <a:p>
            <a:pPr marL="542925" lvl="1" indent="-276225">
              <a:buFont typeface="Symbol" pitchFamily="18" charset="2"/>
              <a:buChar char="®"/>
            </a:pPr>
            <a:r>
              <a:rPr lang="de-DE" dirty="0" smtClean="0"/>
              <a:t>Approach:</a:t>
            </a:r>
          </a:p>
          <a:p>
            <a:pPr lvl="2"/>
            <a:r>
              <a:rPr lang="de-DE" dirty="0" smtClean="0"/>
              <a:t>Scan input image with step size </a:t>
            </a:r>
            <a:r>
              <a:rPr lang="de-DE" dirty="0" smtClean="0">
                <a:sym typeface="Symbol"/>
              </a:rPr>
              <a:t> and</a:t>
            </a:r>
          </a:p>
          <a:p>
            <a:pPr lvl="2"/>
            <a:r>
              <a:rPr lang="de-DE" dirty="0" smtClean="0">
                <a:sym typeface="Symbol"/>
              </a:rPr>
              <a:t>Perform local optimization</a:t>
            </a:r>
            <a:endParaRPr lang="de-DE" dirty="0" smtClean="0"/>
          </a:p>
        </p:txBody>
      </p:sp>
      <p:pic>
        <p:nvPicPr>
          <p:cNvPr id="3074" name="Picture 2" descr="D:\Conferences\color-based_tpl_matching\ISVC_folien\bilder\discrColor_testset_06_007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667" y="980727"/>
            <a:ext cx="2835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3905250" y="2209800"/>
            <a:ext cx="3495675" cy="1882418"/>
          </a:xfrm>
          <a:prstGeom prst="straightConnector1">
            <a:avLst/>
          </a:prstGeom>
          <a:noFill/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76" name="Picture 4" descr="D:\Conferences\color-based_tpl_matching\ISVC_folien\bilder\bild_00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092218"/>
            <a:ext cx="2835000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>
            <a:off x="4743450" y="4552950"/>
            <a:ext cx="2657475" cy="828675"/>
          </a:xfrm>
          <a:prstGeom prst="straightConnector1">
            <a:avLst/>
          </a:prstGeom>
          <a:noFill/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      Related Work      Similarity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Measure      </a:t>
            </a:r>
            <a:r>
              <a:rPr lang="en-US" sz="1000" baseline="0" dirty="0" smtClean="0">
                <a:solidFill>
                  <a:schemeClr val="bg2">
                    <a:lumMod val="75000"/>
                  </a:schemeClr>
                </a:solidFill>
              </a:rPr>
              <a:t>Poste Estimation      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Results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Determine Best Match from Object Database</a:t>
            </a:r>
            <a:endParaRPr lang="de-DE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Task: Find best of </a:t>
            </a:r>
            <a:r>
              <a:rPr lang="de-DE" i="1" dirty="0" smtClean="0"/>
              <a:t>n</a:t>
            </a:r>
            <a:r>
              <a:rPr lang="de-DE" dirty="0" smtClean="0"/>
              <a:t> hand poses</a:t>
            </a:r>
          </a:p>
          <a:p>
            <a:r>
              <a:rPr lang="de-DE" dirty="0" smtClean="0"/>
              <a:t>Hierarchy</a:t>
            </a:r>
          </a:p>
          <a:p>
            <a:pPr lvl="1"/>
            <a:r>
              <a:rPr lang="de-DE" dirty="0" smtClean="0"/>
              <a:t>Based on intersection</a:t>
            </a:r>
          </a:p>
          <a:p>
            <a:pPr lvl="1"/>
            <a:r>
              <a:rPr lang="de-DE" dirty="0" smtClean="0"/>
              <a:t>Complexity O(log </a:t>
            </a:r>
            <a:r>
              <a:rPr lang="de-DE" i="1" dirty="0" smtClean="0"/>
              <a:t>n</a:t>
            </a:r>
            <a:r>
              <a:rPr lang="de-DE" dirty="0" smtClean="0"/>
              <a:t>)</a:t>
            </a:r>
            <a:br>
              <a:rPr lang="de-DE" dirty="0" smtClean="0"/>
            </a:br>
            <a:endParaRPr lang="de-DE" dirty="0"/>
          </a:p>
        </p:txBody>
      </p:sp>
      <p:grpSp>
        <p:nvGrpSpPr>
          <p:cNvPr id="17" name="Group 16"/>
          <p:cNvGrpSpPr/>
          <p:nvPr/>
        </p:nvGrpSpPr>
        <p:grpSpPr>
          <a:xfrm>
            <a:off x="3341790" y="1991761"/>
            <a:ext cx="5160396" cy="3588855"/>
            <a:chOff x="3349124" y="2714620"/>
            <a:chExt cx="5160396" cy="3588855"/>
          </a:xfrm>
        </p:grpSpPr>
        <p:pic>
          <p:nvPicPr>
            <p:cNvPr id="1026" name="Picture 2" descr="D:\Data\templates\artificial\Pitch2Yaw2\dbg_coverHierarchy\average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20826" y="2714620"/>
              <a:ext cx="1080000" cy="1017088"/>
            </a:xfrm>
            <a:prstGeom prst="rect">
              <a:avLst/>
            </a:prstGeom>
            <a:noFill/>
          </p:spPr>
        </p:pic>
        <p:pic>
          <p:nvPicPr>
            <p:cNvPr id="1027" name="Picture 3" descr="D:\Data\templates\artificial\Pitch2Yaw2\dbg_coverHierarchy\0000\averag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92066" y="4000504"/>
              <a:ext cx="1080000" cy="1017087"/>
            </a:xfrm>
            <a:prstGeom prst="rect">
              <a:avLst/>
            </a:prstGeom>
            <a:noFill/>
          </p:spPr>
        </p:pic>
        <p:pic>
          <p:nvPicPr>
            <p:cNvPr id="1028" name="Picture 4" descr="D:\Data\templates\artificial\Pitch2Yaw2\dbg_coverHierarchy\0000\0000\template_0000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9124" y="5286388"/>
              <a:ext cx="1080000" cy="1017087"/>
            </a:xfrm>
            <a:prstGeom prst="rect">
              <a:avLst/>
            </a:prstGeom>
            <a:noFill/>
          </p:spPr>
        </p:pic>
        <p:pic>
          <p:nvPicPr>
            <p:cNvPr id="1029" name="Picture 5" descr="D:\Data\templates\artificial\Pitch2Yaw2\dbg_coverHierarchy\0000\0001\template_0001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43438" y="5286388"/>
              <a:ext cx="1080000" cy="1017087"/>
            </a:xfrm>
            <a:prstGeom prst="rect">
              <a:avLst/>
            </a:prstGeom>
            <a:noFill/>
          </p:spPr>
        </p:pic>
        <p:pic>
          <p:nvPicPr>
            <p:cNvPr id="1030" name="Picture 6" descr="D:\Data\templates\artificial\Pitch2Yaw2\dbg_coverHierarchy\0001\average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786578" y="4054987"/>
              <a:ext cx="1080000" cy="1017087"/>
            </a:xfrm>
            <a:prstGeom prst="rect">
              <a:avLst/>
            </a:prstGeom>
            <a:noFill/>
          </p:spPr>
        </p:pic>
        <p:pic>
          <p:nvPicPr>
            <p:cNvPr id="1031" name="Picture 7" descr="D:\Data\templates\artificial\Pitch2Yaw2\dbg_coverHierarchy\0001\0000\template_0002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135206" y="5286388"/>
              <a:ext cx="1080000" cy="1017087"/>
            </a:xfrm>
            <a:prstGeom prst="rect">
              <a:avLst/>
            </a:prstGeom>
            <a:noFill/>
          </p:spPr>
        </p:pic>
        <p:pic>
          <p:nvPicPr>
            <p:cNvPr id="1032" name="Picture 8" descr="D:\Data\templates\artificial\Pitch2Yaw2\dbg_coverHierarchy\0001\0001\template_0003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429520" y="5286388"/>
              <a:ext cx="1080000" cy="1017087"/>
            </a:xfrm>
            <a:prstGeom prst="rect">
              <a:avLst/>
            </a:prstGeom>
            <a:noFill/>
          </p:spPr>
        </p:pic>
        <p:cxnSp>
          <p:nvCxnSpPr>
            <p:cNvPr id="12" name="Straight Arrow Connector 11"/>
            <p:cNvCxnSpPr>
              <a:stCxn id="1026" idx="2"/>
              <a:endCxn id="1027" idx="0"/>
            </p:cNvCxnSpPr>
            <p:nvPr/>
          </p:nvCxnSpPr>
          <p:spPr bwMode="auto">
            <a:xfrm rot="5400000">
              <a:off x="5112048" y="3151726"/>
              <a:ext cx="268796" cy="142876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Straight Arrow Connector 13"/>
            <p:cNvCxnSpPr>
              <a:stCxn id="1026" idx="2"/>
              <a:endCxn id="1030" idx="0"/>
            </p:cNvCxnSpPr>
            <p:nvPr/>
          </p:nvCxnSpPr>
          <p:spPr bwMode="auto">
            <a:xfrm rot="16200000" flipH="1">
              <a:off x="6482063" y="3210471"/>
              <a:ext cx="323279" cy="136575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/>
            <p:cNvCxnSpPr>
              <a:stCxn id="1027" idx="2"/>
              <a:endCxn id="1028" idx="0"/>
            </p:cNvCxnSpPr>
            <p:nvPr/>
          </p:nvCxnSpPr>
          <p:spPr bwMode="auto">
            <a:xfrm rot="5400000">
              <a:off x="4076197" y="4830518"/>
              <a:ext cx="268797" cy="64294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/>
            <p:cNvCxnSpPr>
              <a:stCxn id="1027" idx="2"/>
              <a:endCxn id="1029" idx="0"/>
            </p:cNvCxnSpPr>
            <p:nvPr/>
          </p:nvCxnSpPr>
          <p:spPr bwMode="auto">
            <a:xfrm rot="16200000" flipH="1">
              <a:off x="4723354" y="4826303"/>
              <a:ext cx="268797" cy="65137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Straight Arrow Connector 19"/>
            <p:cNvCxnSpPr>
              <a:stCxn id="1030" idx="2"/>
              <a:endCxn id="1031" idx="0"/>
            </p:cNvCxnSpPr>
            <p:nvPr/>
          </p:nvCxnSpPr>
          <p:spPr bwMode="auto">
            <a:xfrm rot="5400000">
              <a:off x="6893735" y="4853545"/>
              <a:ext cx="214314" cy="65137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Straight Arrow Connector 21"/>
            <p:cNvCxnSpPr>
              <a:stCxn id="1030" idx="2"/>
              <a:endCxn id="1032" idx="0"/>
            </p:cNvCxnSpPr>
            <p:nvPr/>
          </p:nvCxnSpPr>
          <p:spPr bwMode="auto">
            <a:xfrm rot="16200000" flipH="1">
              <a:off x="7540892" y="4857760"/>
              <a:ext cx="214314" cy="64294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      Related Work      Similarity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Measure      </a:t>
            </a:r>
            <a:r>
              <a:rPr lang="en-US" sz="1000" baseline="0" dirty="0" smtClean="0">
                <a:solidFill>
                  <a:schemeClr val="bg2">
                    <a:lumMod val="75000"/>
                  </a:schemeClr>
                </a:solidFill>
              </a:rPr>
              <a:t>Poste Estimation      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Results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D:\Conferences\color-based_tpl_matching\ISVC_folien\bilder\bmvc_pointing_hand_bild_036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5488" y="1315643"/>
            <a:ext cx="3326780" cy="2488095"/>
          </a:xfrm>
          <a:prstGeom prst="rect">
            <a:avLst/>
          </a:prstGeom>
          <a:noFill/>
        </p:spPr>
      </p:pic>
      <p:sp>
        <p:nvSpPr>
          <p:cNvPr id="50" name="TextBox 49"/>
          <p:cNvSpPr txBox="1"/>
          <p:nvPr/>
        </p:nvSpPr>
        <p:spPr>
          <a:xfrm>
            <a:off x="898902" y="3873779"/>
            <a:ext cx="2707921" cy="252376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42900" indent="-342900"/>
            <a:r>
              <a:rPr lang="de-DE" sz="1800" dirty="0" smtClean="0"/>
              <a:t>	</a:t>
            </a:r>
            <a:r>
              <a:rPr lang="de-DE" sz="1800" u="sng" dirty="0" smtClean="0"/>
              <a:t>Algorithm</a:t>
            </a:r>
          </a:p>
          <a:p>
            <a:pPr marL="180975" indent="-180975">
              <a:buFont typeface="+mj-lt"/>
              <a:buAutoNum type="arabicPeriod"/>
            </a:pPr>
            <a:r>
              <a:rPr lang="de-DE" dirty="0" smtClean="0"/>
              <a:t> add match candidates</a:t>
            </a:r>
          </a:p>
          <a:p>
            <a:pPr marL="180975" indent="-180975">
              <a:buFont typeface="+mj-lt"/>
              <a:buAutoNum type="arabicPeriod"/>
            </a:pPr>
            <a:r>
              <a:rPr lang="de-DE" dirty="0" smtClean="0"/>
              <a:t> local optimization</a:t>
            </a:r>
          </a:p>
          <a:p>
            <a:pPr marL="180975" indent="-180975">
              <a:buFont typeface="+mj-lt"/>
              <a:buAutoNum type="arabicPeriod"/>
            </a:pPr>
            <a:r>
              <a:rPr lang="de-DE" dirty="0" smtClean="0"/>
              <a:t> keep </a:t>
            </a:r>
            <a:r>
              <a:rPr lang="de-DE" i="1" dirty="0" smtClean="0"/>
              <a:t>k</a:t>
            </a:r>
            <a:r>
              <a:rPr lang="de-DE" dirty="0" smtClean="0"/>
              <a:t> best candidates</a:t>
            </a:r>
          </a:p>
          <a:p>
            <a:pPr marL="180975" indent="-180975">
              <a:buFont typeface="+mj-lt"/>
              <a:buAutoNum type="arabicPeriod"/>
              <a:tabLst>
                <a:tab pos="447675" algn="l"/>
                <a:tab pos="1258888" algn="l"/>
              </a:tabLst>
            </a:pPr>
            <a:r>
              <a:rPr lang="de-DE" dirty="0" smtClean="0"/>
              <a:t> </a:t>
            </a:r>
            <a:r>
              <a:rPr lang="de-DE" b="1" dirty="0" smtClean="0"/>
              <a:t>for </a:t>
            </a:r>
            <a:r>
              <a:rPr lang="de-DE" dirty="0" smtClean="0"/>
              <a:t>each candidate</a:t>
            </a:r>
            <a:br>
              <a:rPr lang="de-DE" dirty="0" smtClean="0"/>
            </a:br>
            <a:r>
              <a:rPr lang="de-DE" dirty="0" smtClean="0"/>
              <a:t>	 replace by child node</a:t>
            </a:r>
          </a:p>
          <a:p>
            <a:pPr marL="447675" indent="-447675">
              <a:buFont typeface="+mj-lt"/>
              <a:buAutoNum type="arabicPeriod"/>
              <a:tabLst>
                <a:tab pos="361950" algn="l"/>
                <a:tab pos="809625" algn="l"/>
              </a:tabLst>
            </a:pPr>
            <a:r>
              <a:rPr lang="de-DE" dirty="0" smtClean="0"/>
              <a:t> </a:t>
            </a:r>
            <a:r>
              <a:rPr lang="de-DE" b="1" dirty="0" smtClean="0"/>
              <a:t>if</a:t>
            </a:r>
            <a:r>
              <a:rPr lang="de-DE" dirty="0" smtClean="0"/>
              <a:t> inner nodes</a:t>
            </a:r>
            <a:br>
              <a:rPr lang="de-DE" dirty="0" smtClean="0"/>
            </a:br>
            <a:r>
              <a:rPr lang="de-DE" dirty="0" smtClean="0"/>
              <a:t>	 </a:t>
            </a:r>
            <a:r>
              <a:rPr lang="de-DE" b="1" dirty="0" smtClean="0"/>
              <a:t>goto</a:t>
            </a:r>
            <a:r>
              <a:rPr lang="de-DE" dirty="0" smtClean="0"/>
              <a:t> 2</a:t>
            </a:r>
          </a:p>
          <a:p>
            <a:pPr marL="447675" indent="-447675">
              <a:buFont typeface="+mj-lt"/>
              <a:buAutoNum type="arabicPeriod"/>
              <a:tabLst>
                <a:tab pos="447675" algn="l"/>
                <a:tab pos="809625" algn="l"/>
              </a:tabLst>
            </a:pPr>
            <a:r>
              <a:rPr lang="de-DE" dirty="0" smtClean="0"/>
              <a:t> </a:t>
            </a:r>
            <a:r>
              <a:rPr lang="de-DE" b="1" dirty="0" smtClean="0"/>
              <a:t>else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	 local optimization</a:t>
            </a:r>
            <a:br>
              <a:rPr lang="de-DE" dirty="0" smtClean="0"/>
            </a:br>
            <a:r>
              <a:rPr lang="de-DE" dirty="0" smtClean="0"/>
              <a:t>	 select best candidate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933633" y="4181818"/>
            <a:ext cx="2673190" cy="232772"/>
          </a:xfrm>
          <a:prstGeom prst="rect">
            <a:avLst/>
          </a:prstGeom>
          <a:solidFill>
            <a:srgbClr val="FFC000">
              <a:alpha val="31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5" name="Straight Connector 34"/>
          <p:cNvCxnSpPr>
            <a:stCxn id="84997" idx="2"/>
            <a:endCxn id="84998" idx="0"/>
          </p:cNvCxnSpPr>
          <p:nvPr/>
        </p:nvCxnSpPr>
        <p:spPr bwMode="auto">
          <a:xfrm rot="5400000">
            <a:off x="4558531" y="2860528"/>
            <a:ext cx="399306" cy="784225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1" name="Straight Connector 30"/>
          <p:cNvCxnSpPr>
            <a:stCxn id="84996" idx="2"/>
            <a:endCxn id="84997" idx="0"/>
          </p:cNvCxnSpPr>
          <p:nvPr/>
        </p:nvCxnSpPr>
        <p:spPr bwMode="auto">
          <a:xfrm rot="5400000">
            <a:off x="5633883" y="1552056"/>
            <a:ext cx="297344" cy="126451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7" name="Straight Connector 36"/>
          <p:cNvCxnSpPr>
            <a:stCxn id="84997" idx="2"/>
            <a:endCxn id="84999" idx="0"/>
          </p:cNvCxnSpPr>
          <p:nvPr/>
        </p:nvCxnSpPr>
        <p:spPr bwMode="auto">
          <a:xfrm rot="16200000" flipH="1">
            <a:off x="5333736" y="2869546"/>
            <a:ext cx="399306" cy="766187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9" name="Straight Connector 38"/>
          <p:cNvCxnSpPr>
            <a:stCxn id="85000" idx="2"/>
            <a:endCxn id="85001" idx="0"/>
          </p:cNvCxnSpPr>
          <p:nvPr/>
        </p:nvCxnSpPr>
        <p:spPr bwMode="auto">
          <a:xfrm rot="5400000">
            <a:off x="7006310" y="2927427"/>
            <a:ext cx="395868" cy="653864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1" name="Straight Connector 40"/>
          <p:cNvCxnSpPr>
            <a:stCxn id="85000" idx="2"/>
            <a:endCxn id="85002" idx="0"/>
          </p:cNvCxnSpPr>
          <p:nvPr/>
        </p:nvCxnSpPr>
        <p:spPr bwMode="auto">
          <a:xfrm rot="16200000" flipH="1">
            <a:off x="7687874" y="2899727"/>
            <a:ext cx="395868" cy="709264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3" name="Straight Connector 32"/>
          <p:cNvCxnSpPr>
            <a:stCxn id="84996" idx="2"/>
            <a:endCxn id="85000" idx="0"/>
          </p:cNvCxnSpPr>
          <p:nvPr/>
        </p:nvCxnSpPr>
        <p:spPr bwMode="auto">
          <a:xfrm rot="16200000" flipH="1">
            <a:off x="6822604" y="1627853"/>
            <a:ext cx="300782" cy="1116362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79" name="Oval 78"/>
          <p:cNvSpPr/>
          <p:nvPr/>
        </p:nvSpPr>
        <p:spPr bwMode="auto">
          <a:xfrm>
            <a:off x="568352" y="2834956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4</a:t>
            </a:r>
            <a:endParaRPr lang="de-DE" sz="1000" dirty="0"/>
          </a:p>
        </p:txBody>
      </p:sp>
      <p:sp>
        <p:nvSpPr>
          <p:cNvPr id="75" name="Oval 74"/>
          <p:cNvSpPr/>
          <p:nvPr/>
        </p:nvSpPr>
        <p:spPr bwMode="auto">
          <a:xfrm>
            <a:off x="1660551" y="2435351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4</a:t>
            </a:r>
            <a:endParaRPr lang="de-DE" sz="1000" dirty="0"/>
          </a:p>
        </p:txBody>
      </p:sp>
      <p:pic>
        <p:nvPicPr>
          <p:cNvPr id="85002" name="Picture 10" descr="D:\Conferences\color-based_tpl_matching\ISVC_folien\bilder\pointingHand_coverHierarchy\0001\0001\rects_area_00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0440" y="3452293"/>
            <a:ext cx="720000" cy="720000"/>
          </a:xfrm>
          <a:prstGeom prst="rect">
            <a:avLst/>
          </a:prstGeom>
          <a:noFill/>
        </p:spPr>
      </p:pic>
      <p:pic>
        <p:nvPicPr>
          <p:cNvPr id="85001" name="Picture 9" descr="D:\Conferences\color-based_tpl_matching\ISVC_folien\bilder\pointingHand_coverHierarchy\0001\0000\rects_area_000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7312" y="3452293"/>
            <a:ext cx="720000" cy="720000"/>
          </a:xfrm>
          <a:prstGeom prst="rect">
            <a:avLst/>
          </a:prstGeom>
          <a:noFill/>
        </p:spPr>
      </p:pic>
      <p:pic>
        <p:nvPicPr>
          <p:cNvPr id="84998" name="Picture 6" descr="D:\Conferences\color-based_tpl_matching\ISVC_folien\bilder\pointingHand_coverHierarchy\0000\0000\rects_area_000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6071" y="3452293"/>
            <a:ext cx="720000" cy="720000"/>
          </a:xfrm>
          <a:prstGeom prst="rect">
            <a:avLst/>
          </a:prstGeom>
          <a:noFill/>
        </p:spPr>
      </p:pic>
      <p:pic>
        <p:nvPicPr>
          <p:cNvPr id="84999" name="Picture 7" descr="D:\Conferences\color-based_tpl_matching\ISVC_folien\bilder\pointingHand_coverHierarchy\0000\0001\rects_area_000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56483" y="3452293"/>
            <a:ext cx="720000" cy="720000"/>
          </a:xfrm>
          <a:prstGeom prst="rect">
            <a:avLst/>
          </a:prstGeom>
          <a:noFill/>
        </p:spPr>
      </p:pic>
      <p:sp>
        <p:nvSpPr>
          <p:cNvPr id="80" name="Oval 79"/>
          <p:cNvSpPr/>
          <p:nvPr/>
        </p:nvSpPr>
        <p:spPr bwMode="auto">
          <a:xfrm>
            <a:off x="665137" y="2834956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5</a:t>
            </a:r>
            <a:endParaRPr lang="de-DE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Our Hierarchical Coarse-to-Fine Detection</a:t>
            </a:r>
            <a:endParaRPr lang="de-DE" sz="2800" dirty="0"/>
          </a:p>
        </p:txBody>
      </p:sp>
      <p:sp>
        <p:nvSpPr>
          <p:cNvPr id="7" name="Oval 6"/>
          <p:cNvSpPr/>
          <p:nvPr/>
        </p:nvSpPr>
        <p:spPr bwMode="auto">
          <a:xfrm>
            <a:off x="3468913" y="1628169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1</a:t>
            </a:r>
            <a:endParaRPr lang="de-DE" sz="1000" dirty="0"/>
          </a:p>
        </p:txBody>
      </p:sp>
      <p:sp>
        <p:nvSpPr>
          <p:cNvPr id="8" name="Oval 7"/>
          <p:cNvSpPr/>
          <p:nvPr/>
        </p:nvSpPr>
        <p:spPr bwMode="auto">
          <a:xfrm>
            <a:off x="2577503" y="1628169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1</a:t>
            </a:r>
            <a:endParaRPr lang="de-DE" sz="1000" dirty="0"/>
          </a:p>
        </p:txBody>
      </p:sp>
      <p:sp>
        <p:nvSpPr>
          <p:cNvPr id="9" name="Oval 8"/>
          <p:cNvSpPr/>
          <p:nvPr/>
        </p:nvSpPr>
        <p:spPr bwMode="auto">
          <a:xfrm>
            <a:off x="1689797" y="1628169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1</a:t>
            </a:r>
            <a:endParaRPr lang="de-DE" sz="1000" dirty="0"/>
          </a:p>
        </p:txBody>
      </p:sp>
      <p:sp>
        <p:nvSpPr>
          <p:cNvPr id="10" name="Oval 9"/>
          <p:cNvSpPr/>
          <p:nvPr/>
        </p:nvSpPr>
        <p:spPr bwMode="auto">
          <a:xfrm>
            <a:off x="812237" y="1628169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1</a:t>
            </a:r>
            <a:endParaRPr lang="de-DE" sz="1000" dirty="0"/>
          </a:p>
        </p:txBody>
      </p:sp>
      <p:sp>
        <p:nvSpPr>
          <p:cNvPr id="11" name="Oval 10"/>
          <p:cNvSpPr/>
          <p:nvPr/>
        </p:nvSpPr>
        <p:spPr bwMode="auto">
          <a:xfrm>
            <a:off x="3468913" y="2187961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1</a:t>
            </a:r>
            <a:endParaRPr lang="de-DE" sz="1000" dirty="0"/>
          </a:p>
        </p:txBody>
      </p:sp>
      <p:sp>
        <p:nvSpPr>
          <p:cNvPr id="12" name="Oval 11"/>
          <p:cNvSpPr/>
          <p:nvPr/>
        </p:nvSpPr>
        <p:spPr bwMode="auto">
          <a:xfrm>
            <a:off x="2577503" y="2187961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1</a:t>
            </a:r>
            <a:endParaRPr lang="de-DE" sz="1000" dirty="0"/>
          </a:p>
        </p:txBody>
      </p:sp>
      <p:sp>
        <p:nvSpPr>
          <p:cNvPr id="13" name="Oval 12"/>
          <p:cNvSpPr/>
          <p:nvPr/>
        </p:nvSpPr>
        <p:spPr bwMode="auto">
          <a:xfrm>
            <a:off x="1689797" y="2187961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1</a:t>
            </a:r>
            <a:endParaRPr lang="de-DE" sz="1000" dirty="0"/>
          </a:p>
        </p:txBody>
      </p:sp>
      <p:sp>
        <p:nvSpPr>
          <p:cNvPr id="14" name="Oval 13"/>
          <p:cNvSpPr/>
          <p:nvPr/>
        </p:nvSpPr>
        <p:spPr bwMode="auto">
          <a:xfrm>
            <a:off x="812237" y="2187961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1</a:t>
            </a:r>
            <a:endParaRPr lang="de-DE" sz="1000" dirty="0"/>
          </a:p>
        </p:txBody>
      </p:sp>
      <p:sp>
        <p:nvSpPr>
          <p:cNvPr id="15" name="Oval 14"/>
          <p:cNvSpPr/>
          <p:nvPr/>
        </p:nvSpPr>
        <p:spPr bwMode="auto">
          <a:xfrm>
            <a:off x="3468913" y="2790911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1</a:t>
            </a:r>
            <a:endParaRPr lang="de-DE" sz="1000" dirty="0"/>
          </a:p>
        </p:txBody>
      </p:sp>
      <p:sp>
        <p:nvSpPr>
          <p:cNvPr id="16" name="Oval 15"/>
          <p:cNvSpPr/>
          <p:nvPr/>
        </p:nvSpPr>
        <p:spPr bwMode="auto">
          <a:xfrm>
            <a:off x="2577503" y="2790911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1</a:t>
            </a:r>
            <a:endParaRPr lang="de-DE" sz="1000" dirty="0"/>
          </a:p>
        </p:txBody>
      </p:sp>
      <p:sp>
        <p:nvSpPr>
          <p:cNvPr id="17" name="Oval 16"/>
          <p:cNvSpPr/>
          <p:nvPr/>
        </p:nvSpPr>
        <p:spPr bwMode="auto">
          <a:xfrm>
            <a:off x="1689797" y="2790911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1</a:t>
            </a:r>
            <a:endParaRPr lang="de-DE" sz="1000" dirty="0"/>
          </a:p>
        </p:txBody>
      </p:sp>
      <p:sp>
        <p:nvSpPr>
          <p:cNvPr id="18" name="Oval 17"/>
          <p:cNvSpPr/>
          <p:nvPr/>
        </p:nvSpPr>
        <p:spPr bwMode="auto">
          <a:xfrm>
            <a:off x="812237" y="2790911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1</a:t>
            </a:r>
            <a:endParaRPr lang="de-DE" sz="1000" dirty="0"/>
          </a:p>
        </p:txBody>
      </p:sp>
      <p:sp>
        <p:nvSpPr>
          <p:cNvPr id="19" name="Oval 18"/>
          <p:cNvSpPr/>
          <p:nvPr/>
        </p:nvSpPr>
        <p:spPr bwMode="auto">
          <a:xfrm>
            <a:off x="3468913" y="3365006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1</a:t>
            </a:r>
            <a:endParaRPr lang="de-DE" sz="1000" dirty="0"/>
          </a:p>
        </p:txBody>
      </p:sp>
      <p:sp>
        <p:nvSpPr>
          <p:cNvPr id="20" name="Oval 19"/>
          <p:cNvSpPr/>
          <p:nvPr/>
        </p:nvSpPr>
        <p:spPr bwMode="auto">
          <a:xfrm>
            <a:off x="2577503" y="3365006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1</a:t>
            </a:r>
            <a:endParaRPr lang="de-DE" sz="1000" dirty="0"/>
          </a:p>
        </p:txBody>
      </p:sp>
      <p:pic>
        <p:nvPicPr>
          <p:cNvPr id="84996" name="Picture 4" descr="D:\Conferences\color-based_tpl_matching\ISVC_folien\bilder\pointingHand_coverHierarchy\averag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54814" y="1315643"/>
            <a:ext cx="720000" cy="720000"/>
          </a:xfrm>
          <a:prstGeom prst="rect">
            <a:avLst/>
          </a:prstGeom>
          <a:noFill/>
        </p:spPr>
      </p:pic>
      <p:pic>
        <p:nvPicPr>
          <p:cNvPr id="84997" name="Picture 5" descr="D:\Conferences\color-based_tpl_matching\ISVC_folien\bilder\pointingHand_coverHierarchy\0000\average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90296" y="2332987"/>
            <a:ext cx="720000" cy="720000"/>
          </a:xfrm>
          <a:prstGeom prst="rect">
            <a:avLst/>
          </a:prstGeom>
          <a:noFill/>
        </p:spPr>
      </p:pic>
      <p:pic>
        <p:nvPicPr>
          <p:cNvPr id="85000" name="Picture 8" descr="D:\Conferences\color-based_tpl_matching\ISVC_folien\bilder\pointingHand_coverHierarchy\0001\average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71176" y="2336425"/>
            <a:ext cx="720000" cy="720000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910751" y="760021"/>
            <a:ext cx="2397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Input image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95063" y="760021"/>
            <a:ext cx="4594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Template hierarchy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54814" y="1315643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1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790296" y="2332987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2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171176" y="2336425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3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06071" y="3452293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4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56483" y="3452293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5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17312" y="3452293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6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880440" y="3452293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7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1691667" y="2479894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2</a:t>
            </a:r>
            <a:endParaRPr lang="de-DE" sz="1000" dirty="0"/>
          </a:p>
        </p:txBody>
      </p:sp>
      <p:sp>
        <p:nvSpPr>
          <p:cNvPr id="59" name="Oval 58"/>
          <p:cNvSpPr/>
          <p:nvPr/>
        </p:nvSpPr>
        <p:spPr bwMode="auto">
          <a:xfrm>
            <a:off x="1772297" y="2479894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3</a:t>
            </a:r>
            <a:endParaRPr lang="de-DE" sz="1000" dirty="0"/>
          </a:p>
        </p:txBody>
      </p:sp>
      <p:sp>
        <p:nvSpPr>
          <p:cNvPr id="62" name="Oval 61"/>
          <p:cNvSpPr/>
          <p:nvPr/>
        </p:nvSpPr>
        <p:spPr bwMode="auto">
          <a:xfrm>
            <a:off x="641705" y="2781511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2</a:t>
            </a:r>
            <a:endParaRPr lang="de-DE" sz="1000" dirty="0"/>
          </a:p>
        </p:txBody>
      </p:sp>
      <p:sp>
        <p:nvSpPr>
          <p:cNvPr id="63" name="Oval 62"/>
          <p:cNvSpPr/>
          <p:nvPr/>
        </p:nvSpPr>
        <p:spPr bwMode="auto">
          <a:xfrm>
            <a:off x="732967" y="2781511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3</a:t>
            </a:r>
            <a:endParaRPr lang="de-DE" sz="1000" dirty="0"/>
          </a:p>
        </p:txBody>
      </p:sp>
      <p:sp>
        <p:nvSpPr>
          <p:cNvPr id="64" name="Oval 63"/>
          <p:cNvSpPr/>
          <p:nvPr/>
        </p:nvSpPr>
        <p:spPr bwMode="auto">
          <a:xfrm>
            <a:off x="2646277" y="2374802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2</a:t>
            </a:r>
            <a:endParaRPr lang="de-DE" sz="1000" dirty="0"/>
          </a:p>
        </p:txBody>
      </p:sp>
      <p:sp>
        <p:nvSpPr>
          <p:cNvPr id="65" name="Oval 64"/>
          <p:cNvSpPr/>
          <p:nvPr/>
        </p:nvSpPr>
        <p:spPr bwMode="auto">
          <a:xfrm>
            <a:off x="2742856" y="2374802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3</a:t>
            </a:r>
            <a:endParaRPr lang="de-DE" sz="1000" dirty="0"/>
          </a:p>
        </p:txBody>
      </p:sp>
      <p:sp>
        <p:nvSpPr>
          <p:cNvPr id="76" name="Oval 75"/>
          <p:cNvSpPr/>
          <p:nvPr/>
        </p:nvSpPr>
        <p:spPr bwMode="auto">
          <a:xfrm>
            <a:off x="1757336" y="2435351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5</a:t>
            </a:r>
            <a:endParaRPr lang="de-DE" sz="1000" dirty="0"/>
          </a:p>
        </p:txBody>
      </p:sp>
      <p:sp>
        <p:nvSpPr>
          <p:cNvPr id="69" name="Rectangle 68"/>
          <p:cNvSpPr/>
          <p:nvPr/>
        </p:nvSpPr>
        <p:spPr bwMode="auto">
          <a:xfrm>
            <a:off x="6002233" y="1295400"/>
            <a:ext cx="809625" cy="781050"/>
          </a:xfrm>
          <a:prstGeom prst="rect">
            <a:avLst/>
          </a:prstGeom>
          <a:noFill/>
          <a:ln w="1016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Rectangle 70"/>
          <p:cNvSpPr/>
          <p:nvPr/>
        </p:nvSpPr>
        <p:spPr bwMode="auto">
          <a:xfrm>
            <a:off x="6011759" y="1295400"/>
            <a:ext cx="800100" cy="790575"/>
          </a:xfrm>
          <a:prstGeom prst="rect">
            <a:avLst/>
          </a:prstGeom>
          <a:noFill/>
          <a:ln w="1016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Rectangle 71"/>
          <p:cNvSpPr/>
          <p:nvPr/>
        </p:nvSpPr>
        <p:spPr bwMode="auto">
          <a:xfrm>
            <a:off x="4735407" y="2276475"/>
            <a:ext cx="819151" cy="809626"/>
          </a:xfrm>
          <a:prstGeom prst="rect">
            <a:avLst/>
          </a:prstGeom>
          <a:noFill/>
          <a:ln w="1016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Oval 86"/>
          <p:cNvSpPr/>
          <p:nvPr/>
        </p:nvSpPr>
        <p:spPr bwMode="auto">
          <a:xfrm>
            <a:off x="2587305" y="2321386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4</a:t>
            </a:r>
            <a:endParaRPr lang="de-DE" sz="1000" dirty="0"/>
          </a:p>
        </p:txBody>
      </p:sp>
      <p:sp>
        <p:nvSpPr>
          <p:cNvPr id="88" name="Oval 87"/>
          <p:cNvSpPr/>
          <p:nvPr/>
        </p:nvSpPr>
        <p:spPr bwMode="auto">
          <a:xfrm>
            <a:off x="2684090" y="2321386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5</a:t>
            </a:r>
            <a:endParaRPr lang="de-DE" sz="1000" dirty="0"/>
          </a:p>
        </p:txBody>
      </p:sp>
      <p:sp>
        <p:nvSpPr>
          <p:cNvPr id="60" name="Text Box 44"/>
          <p:cNvSpPr txBox="1">
            <a:spLocks noChangeArrowheads="1"/>
          </p:cNvSpPr>
          <p:nvPr/>
        </p:nvSpPr>
        <p:spPr bwMode="auto">
          <a:xfrm>
            <a:off x="685800" y="6500813"/>
            <a:ext cx="78295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</a:rPr>
              <a:t>Introduction      Related Work      Similarity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 Measure      </a:t>
            </a:r>
            <a:r>
              <a:rPr lang="en-US" sz="1000" baseline="0" dirty="0" smtClean="0">
                <a:solidFill>
                  <a:schemeClr val="bg2">
                    <a:lumMod val="75000"/>
                  </a:schemeClr>
                </a:solidFill>
              </a:rPr>
              <a:t>Poste Estimation      </a:t>
            </a:r>
            <a:r>
              <a:rPr lang="en-US" sz="1000" baseline="0" dirty="0" smtClean="0">
                <a:solidFill>
                  <a:schemeClr val="bg1">
                    <a:lumMod val="85000"/>
                  </a:schemeClr>
                </a:solidFill>
              </a:rPr>
              <a:t>Results      Conclusions &amp; Future Work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1689797" y="3365006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1</a:t>
            </a:r>
            <a:endParaRPr lang="de-DE" sz="1000" dirty="0"/>
          </a:p>
        </p:txBody>
      </p:sp>
      <p:sp>
        <p:nvSpPr>
          <p:cNvPr id="66" name="Oval 65"/>
          <p:cNvSpPr/>
          <p:nvPr/>
        </p:nvSpPr>
        <p:spPr bwMode="auto">
          <a:xfrm>
            <a:off x="812237" y="3365006"/>
            <a:ext cx="108000" cy="10687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de-DE" sz="1000" dirty="0" smtClean="0"/>
              <a:t>1</a:t>
            </a:r>
            <a:endParaRPr lang="de-DE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185 L -3.61111E-6 0.03079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91 0.0037 -0.00364 0.00764 -0.00451 0.01042 C -0.00538 0.01319 -0.00555 0.01528 -0.00555 0.01667 " pathEditMode="relative" ptsTypes="a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43 0.00092 -0.01285 0.00185 -0.01667 0.00324 C -0.02049 0.00463 -0.0217 0.00671 -0.02274 0.00879 " pathEditMode="relative" ptsTypes="a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03 0.00741 -0.01007 0.01505 -0.01354 0.01968 C -0.01701 0.02431 -0.01909 0.02639 -0.021 0.02847 " pathEditMode="relative" ptsTypes="a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38 0.00417 0.01077 0.00834 0.01267 0.01204 C 0.01458 0.01574 0.01302 0.01875 0.01163 0.02176 " pathEditMode="relative" ptsTypes="a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09 -0.00324 0.00435 -0.00625 0.00504 -0.00949 C 0.00573 -0.01273 0.00382 -0.01921 0.00365 -0.01945 " pathEditMode="relative" ptsTypes="aa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86 0.00371 0.00972 0.00741 0.01197 0.01181 C 0.01423 0.01621 0.01406 0.02408 0.01406 0.02662 " pathEditMode="relative" ptsTypes="a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38 0.00371 0.01076 0.00764 0.0118 0.01389 C 0.01284 0.02014 0.00677 0.03287 0.00607 0.0375 C 0.00538 0.04213 0.00399 0.04329 0.00729 0.04144 " pathEditMode="relative" ptsTypes="aa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26 0.0051 -0.00434 0.01019 -0.00642 0.01227 C -0.00851 0.01436 -0.01406 0.01227 -0.0125 0.01274 " pathEditMode="relative" ptsTypes="a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26 -0.00556 0.00451 -0.01111 0.00573 -0.01551 C 0.00694 -0.01991 0.00712 -0.02292 0.00729 -0.02593 " pathEditMode="relative" ptsTypes="a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16 -0.00996 0.0085 -0.01991 0.00972 -0.02524 C 0.01093 -0.03056 0.00642 -0.03149 0.00729 -0.03218 " pathEditMode="relative" ptsTypes="aaA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64 0.0007 -0.00711 0.00162 -0.0092 0.00093 C -0.01128 0.00023 -0.01198 -0.00347 -0.01232 -0.00393 " pathEditMode="relative" ptsTypes="a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55 -0.00139 -0.01111 -0.00254 -0.01423 -0.00231 C -0.01736 -0.00208 -0.01788 -0.00023 -0.01875 0.00162 " pathEditMode="relative" ptsTypes="aaA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91 -0.00509 -0.00364 -0.00995 -0.00416 -0.01342 C -0.00468 -0.01689 -0.00382 -0.01898 -0.00295 -0.02083 " pathEditMode="relative" ptsTypes="a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69 -0.00578 -0.00104 -0.01018 -0.00573 -0.01226 C -0.00781 -0.01458 -0.01094 -0.0162 -0.01354 -0.01712 C -0.01441 -0.01851 -0.01528 -0.01851 -0.01632 -0.01967 C -0.01719 -0.02059 -0.01736 -0.02198 -0.01823 -0.02314 " pathEditMode="relative" ptsTypes="ffffA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22 -0.00139 0.00157 -0.00232 0.00191 -0.0044 C 0.00157 -0.00926 0.00191 -0.0088 0.00122 -0.01181 C 0.00104 -0.01273 0.00052 -0.01458 0.00052 -0.01458 C 0.00087 -0.01967 0.00087 -0.02106 0.00295 -0.02453 C 0.0033 -0.02615 0.00295 -0.02569 0.00382 -0.02639 " pathEditMode="relative" ptsTypes="fffffA">
                                      <p:cBhvr>
                                        <p:cTn id="7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35 -0.01042 0.00018 -0.01042 0.00625 -0.01505 C 0.00712 -0.01644 0.00799 -0.01759 0.00868 -0.01898 C 0.00886 -0.01991 0.00938 -0.02083 0.00955 -0.02199 C 0.00972 -0.02384 0.0099 -0.02731 0.0099 -0.02731 " pathEditMode="relative" ptsTypes="ffffA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3241 L 0.00018 0.06528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6528 L 0.00018 0.09583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9583 L 0.00017 0.12824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1375 0.14584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7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77556E-17 L 0.12292 0.14722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12824 L 0.00017 0.15972 " pathEditMode="relative" rAng="0" ptsTypes="AA">
                                      <p:cBhvr>
                                        <p:cTn id="1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64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15972 L -0.00017 0.03079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69 0.00209 -0.00121 0.00417 -0.00138 0.00556 C -0.00156 0.00695 -0.00156 0.00741 -0.00138 0.00787 " pathEditMode="relative" ptsTypes="aaA">
                                      <p:cBhvr>
                                        <p:cTn id="15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17 -0.0044 0.00035 -0.00857 0.0007 -0.01088 C 0.00104 -0.0132 0.00139 -0.01389 0.00174 -0.01459 " pathEditMode="relative" ptsTypes="aaA">
                                      <p:cBhvr>
                                        <p:cTn id="15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255 0.00122 -0.00486 0.00139 -0.00602 " pathEditMode="relative" ptsTypes="aA">
                                      <p:cBhvr>
                                        <p:cTn id="15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12 0.00231 -0.00625 0.00463 -0.00764 0.00717 " pathEditMode="relative" ptsTypes="aA">
                                      <p:cBhvr>
                                        <p:cTn id="16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-0.00232 0.00017 -0.0044 -0.00017 -0.00556 C -0.00052 -0.00672 -0.00122 -0.00718 -0.00174 -0.00741 " pathEditMode="relative" ptsTypes="aaA">
                                      <p:cBhvr>
                                        <p:cTn id="16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91 0.00324 -0.01181 0.00671 -0.01476 0.00972 C -0.01771 0.01273 -0.01771 0.0169 -0.01789 0.01875 " pathEditMode="relative" ptsTypes="aaA">
                                      <p:cBhvr>
                                        <p:cTn id="16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3079 L -0.00017 0.06412 " pathEditMode="relative" rAng="0" ptsTypes="AA">
                                      <p:cBhvr>
                                        <p:cTn id="1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6296 L 0.00018 0.0963 " pathEditMode="relative" rAng="0" ptsTypes="AA">
                                      <p:cBhvr>
                                        <p:cTn id="1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9583 L -3.61111E-6 0.12801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5 0.14584 L -0.22188 0.31111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83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7 L 0.08385 0.1659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83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12824 L 0.00018 0.2206 " pathEditMode="relative" rAng="0" ptsTypes="AA">
                                      <p:cBhvr>
                                        <p:cTn id="2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2206 L 0.00018 0.25046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2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04 -0.00463 0.00208 -0.00926 0.00243 -0.01181 C 0.00278 -0.01435 0.00191 -0.01482 0.00208 -0.01528 " pathEditMode="relative" ptsTypes="aaA">
                                      <p:cBhvr>
                                        <p:cTn id="22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7 0.00162 -0.00122 0.00324 -0.00156 0.00416 " pathEditMode="relative" ptsTypes="aA">
                                      <p:cBhvr>
                                        <p:cTn id="22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87 0.00486 0.00174 0.00972 0.00226 0.0125 C 0.00278 0.01528 0.00244 0.01528 0.00278 0.0162 " pathEditMode="relative" ptsTypes="aaA">
                                      <p:cBhvr>
                                        <p:cTn id="22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99 0.00116 -0.00781 0.00231 -0.0099 0.00347 C -0.01198 0.00463 -0.0125 0.00694 -0.01302 0.00764 " pathEditMode="relative" ptsTypes="aaA">
                                      <p:cBhvr>
                                        <p:cTn id="23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22 0.0037 -0.00243 0.00764 -0.00313 0.01064 C -0.00382 0.01365 -0.00365 0.0162 -0.00382 0.01759 " pathEditMode="relative" ptsTypes="aaA">
                                      <p:cBhvr>
                                        <p:cTn id="23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C 0.00104 0.00487 0.00226 0.00973 0.00174 0.0132 C 0.00139 0.01621 -0.00139 0.01806 -0.00243 0.01922 " pathEditMode="relative" rAng="0" ptsTypes="aaA">
                                      <p:cBhvr>
                                        <p:cTn id="23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25046 L 0.00018 0.28287 " pathEditMode="relative" rAng="0" ptsTypes="AA">
                                      <p:cBhvr>
                                        <p:cTn id="2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2" animBg="1"/>
      <p:bldP spid="68" grpId="3" animBg="1"/>
      <p:bldP spid="68" grpId="4" animBg="1"/>
      <p:bldP spid="68" grpId="5" animBg="1"/>
      <p:bldP spid="68" grpId="6" animBg="1"/>
      <p:bldP spid="68" grpId="7" animBg="1"/>
      <p:bldP spid="68" grpId="8" animBg="1"/>
      <p:bldP spid="68" grpId="9" animBg="1"/>
      <p:bldP spid="68" grpId="10" animBg="1"/>
      <p:bldP spid="68" grpId="12" animBg="1"/>
      <p:bldP spid="68" grpId="13" animBg="1"/>
      <p:bldP spid="79" grpId="0" animBg="1"/>
      <p:bldP spid="79" grpId="1" animBg="1"/>
      <p:bldP spid="79" grpId="2" animBg="1"/>
      <p:bldP spid="75" grpId="0" animBg="1"/>
      <p:bldP spid="75" grpId="1" animBg="1"/>
      <p:bldP spid="80" grpId="0" animBg="1"/>
      <p:bldP spid="80" grpId="1" animBg="1"/>
      <p:bldP spid="80" grpId="2" animBg="1"/>
      <p:bldP spid="7" grpId="1" animBg="1"/>
      <p:bldP spid="7" grpId="2" animBg="1"/>
      <p:bldP spid="8" grpId="0" animBg="1"/>
      <p:bldP spid="8" grpId="1" animBg="1"/>
      <p:bldP spid="8" grpId="2" animBg="1"/>
      <p:bldP spid="9" grpId="1" animBg="1"/>
      <p:bldP spid="9" grpId="2" animBg="1"/>
      <p:bldP spid="10" grpId="1" animBg="1"/>
      <p:bldP spid="10" grpId="2" animBg="1"/>
      <p:bldP spid="11" grpId="1" animBg="1"/>
      <p:bldP spid="11" grpId="2" animBg="1"/>
      <p:bldP spid="12" grpId="1" animBg="1"/>
      <p:bldP spid="12" grpId="2" animBg="1"/>
      <p:bldP spid="13" grpId="1" animBg="1"/>
      <p:bldP spid="13" grpId="2" animBg="1"/>
      <p:bldP spid="14" grpId="1" animBg="1"/>
      <p:bldP spid="14" grpId="2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1" animBg="1"/>
      <p:bldP spid="17" grpId="2" animBg="1"/>
      <p:bldP spid="17" grpId="3" animBg="1"/>
      <p:bldP spid="18" grpId="1" animBg="1"/>
      <p:bldP spid="18" grpId="2" animBg="1"/>
      <p:bldP spid="19" grpId="1" animBg="1"/>
      <p:bldP spid="19" grpId="2" animBg="1"/>
      <p:bldP spid="20" grpId="1" animBg="1"/>
      <p:bldP spid="20" grpId="2" animBg="1"/>
      <p:bldP spid="58" grpId="0" animBg="1"/>
      <p:bldP spid="58" grpId="1" animBg="1"/>
      <p:bldP spid="58" grpId="2" animBg="1"/>
      <p:bldP spid="58" grpId="3" animBg="1"/>
      <p:bldP spid="59" grpId="0" animBg="1"/>
      <p:bldP spid="59" grpId="1" animBg="1"/>
      <p:bldP spid="59" grpId="2" animBg="1"/>
      <p:bldP spid="59" grpId="3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76" grpId="0" animBg="1"/>
      <p:bldP spid="76" grpId="1" animBg="1"/>
      <p:bldP spid="76" grpId="2" animBg="1"/>
      <p:bldP spid="69" grpId="0" animBg="1"/>
      <p:bldP spid="69" grpId="1" animBg="1"/>
      <p:bldP spid="69" grpId="2" animBg="1"/>
      <p:bldP spid="71" grpId="0" animBg="1"/>
      <p:bldP spid="71" grpId="1" animBg="1"/>
      <p:bldP spid="71" grpId="3" animBg="1"/>
      <p:bldP spid="71" grpId="4" animBg="1"/>
      <p:bldP spid="72" grpId="0" animBg="1"/>
      <p:bldP spid="72" grpId="1" animBg="1"/>
      <p:bldP spid="72" grpId="2" animBg="1"/>
      <p:bldP spid="87" grpId="0" animBg="1"/>
      <p:bldP spid="87" grpId="1" animBg="1"/>
      <p:bldP spid="87" grpId="2" animBg="1"/>
      <p:bldP spid="88" grpId="0" animBg="1"/>
      <p:bldP spid="88" grpId="1" animBg="1"/>
      <p:bldP spid="88" grpId="2" animBg="1"/>
      <p:bldP spid="61" grpId="0" animBg="1"/>
      <p:bldP spid="61" grpId="1" animBg="1"/>
      <p:bldP spid="61" grpId="2" animBg="1"/>
      <p:bldP spid="66" grpId="0" animBg="1"/>
      <p:bldP spid="66" grpId="1" animBg="1"/>
      <p:bldP spid="66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[12pt]{article}&#10;\pagestyle{empty}&#10;\usepackage{mymath}&#10;\usepackage{sansmath} \sansmath&#10;\begin{document}&#10;\begin{equation*}&#10;\theta_1, \cdots, \theta_N, ~~~\theta_i \in \mathbb{R}^{26}&#10;\end{equation*}&#10;\end{document}&#10;"/>
  <p:tag name="FILENAME" val="TP_tmp"/>
  <p:tag name="FORMAT" val="pngmono"/>
  <p:tag name="RES" val="600"/>
  <p:tag name="BLEND" val="0"/>
  <p:tag name="TRANSPARENT" val="0"/>
  <p:tag name="TBUG" val="0"/>
  <p:tag name="ALLOWFS" val="0"/>
  <p:tag name="ORIGWIDTH" val="109"/>
  <p:tag name="PICTUREFILESIZE" val="1668"/>
</p:tagLst>
</file>

<file path=ppt/theme/theme1.xml><?xml version="1.0" encoding="utf-8"?>
<a:theme xmlns:a="http://schemas.openxmlformats.org/drawingml/2006/main" name="TU_Clausthal">
  <a:themeElements>
    <a:clrScheme name="Clausthal Vorlesung">
      <a:dk1>
        <a:srgbClr val="000000"/>
      </a:dk1>
      <a:lt1>
        <a:srgbClr val="FFFFFF"/>
      </a:lt1>
      <a:dk2>
        <a:srgbClr val="000000"/>
      </a:dk2>
      <a:lt2>
        <a:srgbClr val="E5E5E5"/>
      </a:lt2>
      <a:accent1>
        <a:srgbClr val="1CAC72"/>
      </a:accent1>
      <a:accent2>
        <a:srgbClr val="008B51"/>
      </a:accent2>
      <a:accent3>
        <a:srgbClr val="FFFFFF"/>
      </a:accent3>
      <a:accent4>
        <a:srgbClr val="000000"/>
      </a:accent4>
      <a:accent5>
        <a:srgbClr val="ABD2BC"/>
      </a:accent5>
      <a:accent6>
        <a:srgbClr val="A42700"/>
      </a:accent6>
      <a:hlink>
        <a:srgbClr val="8B1F00"/>
      </a:hlink>
      <a:folHlink>
        <a:srgbClr val="FF8000"/>
      </a:folHlink>
    </a:clrScheme>
    <a:fontScheme name="TU_Clausthal_Vorlage">
      <a:majorFont>
        <a:latin typeface="StoneSansITCStd Medium"/>
        <a:ea typeface=""/>
        <a:cs typeface=""/>
      </a:majorFont>
      <a:minorFont>
        <a:latin typeface="StoneSansITCSt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/>
        </a:ln>
        <a:effectLst/>
      </a:spPr>
      <a:bodyPr/>
      <a:lstStyle/>
    </a:lnDef>
  </a:objectDefaults>
  <a:extraClrSchemeLst>
    <a:extraClrScheme>
      <a:clrScheme name="TU_Clausthal_Vorla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U_Clausthal_Vorla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8">
        <a:dk1>
          <a:srgbClr val="000000"/>
        </a:dk1>
        <a:lt1>
          <a:srgbClr val="FFFFFF"/>
        </a:lt1>
        <a:dk2>
          <a:srgbClr val="000000"/>
        </a:dk2>
        <a:lt2>
          <a:srgbClr val="E5E5E5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8B1F00"/>
        </a:hlink>
        <a:folHlink>
          <a:srgbClr val="FF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9">
        <a:dk1>
          <a:srgbClr val="000000"/>
        </a:dk1>
        <a:lt1>
          <a:srgbClr val="FFFFFF"/>
        </a:lt1>
        <a:dk2>
          <a:srgbClr val="000000"/>
        </a:dk2>
        <a:lt2>
          <a:srgbClr val="E5E5E5"/>
        </a:lt2>
        <a:accent1>
          <a:srgbClr val="2638CA"/>
        </a:accent1>
        <a:accent2>
          <a:srgbClr val="1C8A52"/>
        </a:accent2>
        <a:accent3>
          <a:srgbClr val="FFFFFF"/>
        </a:accent3>
        <a:accent4>
          <a:srgbClr val="000000"/>
        </a:accent4>
        <a:accent5>
          <a:srgbClr val="ACAEE1"/>
        </a:accent5>
        <a:accent6>
          <a:srgbClr val="187D49"/>
        </a:accent6>
        <a:hlink>
          <a:srgbClr val="8B1F00"/>
        </a:hlink>
        <a:folHlink>
          <a:srgbClr val="FF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TU_Clausthal</Template>
  <TotalTime>0</TotalTime>
  <Words>1693</Words>
  <Application>Microsoft Office PowerPoint</Application>
  <PresentationFormat>On-screen Show (4:3)</PresentationFormat>
  <Paragraphs>393</Paragraphs>
  <Slides>23</Slides>
  <Notes>21</Notes>
  <HiddenSlides>6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TU_Clausthal</vt:lpstr>
      <vt:lpstr>Acrobat Document</vt:lpstr>
      <vt:lpstr>Segmentation-Free,  Area-Based  Articulated Object Tracking</vt:lpstr>
      <vt:lpstr>Motivation: Camera Based Hand Tracking</vt:lpstr>
      <vt:lpstr>Related Work</vt:lpstr>
      <vt:lpstr>Our Color Divergence-Based Similarity</vt:lpstr>
      <vt:lpstr>Dissimilarity Measure</vt:lpstr>
      <vt:lpstr>Our Fast Color Distribution Estimation</vt:lpstr>
      <vt:lpstr>Tracking by Detection</vt:lpstr>
      <vt:lpstr>Determine Best Match from Object Database</vt:lpstr>
      <vt:lpstr>Our Hierarchical Coarse-to-Fine Detection</vt:lpstr>
      <vt:lpstr>Computation of Step Size </vt:lpstr>
      <vt:lpstr>Experimental Evaluation</vt:lpstr>
      <vt:lpstr>Qualitative Evaluation</vt:lpstr>
      <vt:lpstr>Qualitative Evaluation</vt:lpstr>
      <vt:lpstr>Computation Time</vt:lpstr>
      <vt:lpstr>Conclusions</vt:lpstr>
      <vt:lpstr>Future Work</vt:lpstr>
      <vt:lpstr>PowerPoint Presentation</vt:lpstr>
      <vt:lpstr>Evaluaton of Hand Detection Quality</vt:lpstr>
      <vt:lpstr>PowerPoint Presentation</vt:lpstr>
      <vt:lpstr>Rectangle Covering : Greedy Algorithm</vt:lpstr>
      <vt:lpstr>Fast Estimation of Color Distribution</vt:lpstr>
      <vt:lpstr>Template Matching</vt:lpstr>
      <vt:lpstr>Our Novel Tracking Pipeline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</dc:title>
  <dc:creator>dmohr</dc:creator>
  <cp:lastModifiedBy>dmohr</cp:lastModifiedBy>
  <cp:revision>987</cp:revision>
  <dcterms:created xsi:type="dcterms:W3CDTF">2009-11-30T10:57:50Z</dcterms:created>
  <dcterms:modified xsi:type="dcterms:W3CDTF">2011-10-04T12:38:39Z</dcterms:modified>
</cp:coreProperties>
</file>